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58" r:id="rId2"/>
    <p:sldId id="260" r:id="rId3"/>
    <p:sldId id="261" r:id="rId4"/>
    <p:sldId id="262" r:id="rId5"/>
    <p:sldId id="272" r:id="rId6"/>
    <p:sldId id="263" r:id="rId7"/>
    <p:sldId id="273" r:id="rId8"/>
    <p:sldId id="264" r:id="rId9"/>
    <p:sldId id="265" r:id="rId10"/>
    <p:sldId id="274" r:id="rId11"/>
    <p:sldId id="275" r:id="rId12"/>
    <p:sldId id="276" r:id="rId13"/>
    <p:sldId id="277" r:id="rId14"/>
    <p:sldId id="266" r:id="rId15"/>
    <p:sldId id="278" r:id="rId16"/>
    <p:sldId id="279" r:id="rId17"/>
    <p:sldId id="280" r:id="rId18"/>
    <p:sldId id="281" r:id="rId19"/>
    <p:sldId id="283" r:id="rId20"/>
    <p:sldId id="282" r:id="rId21"/>
    <p:sldId id="284" r:id="rId22"/>
    <p:sldId id="285" r:id="rId23"/>
    <p:sldId id="286" r:id="rId24"/>
    <p:sldId id="287" r:id="rId25"/>
    <p:sldId id="288" r:id="rId26"/>
    <p:sldId id="289" r:id="rId27"/>
    <p:sldId id="290" r:id="rId28"/>
    <p:sldId id="294" r:id="rId29"/>
    <p:sldId id="268" r:id="rId30"/>
    <p:sldId id="291" r:id="rId31"/>
    <p:sldId id="293" r:id="rId32"/>
    <p:sldId id="270" r:id="rId33"/>
    <p:sldId id="269" r:id="rId34"/>
    <p:sldId id="292" r:id="rId35"/>
    <p:sldId id="27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2A73"/>
    <a:srgbClr val="4D1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336" autoAdjust="0"/>
  </p:normalViewPr>
  <p:slideViewPr>
    <p:cSldViewPr snapToGrid="0">
      <p:cViewPr>
        <p:scale>
          <a:sx n="66" d="100"/>
          <a:sy n="66" d="100"/>
        </p:scale>
        <p:origin x="9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CF5DF0-1201-4FF8-91AC-FAF91C7700C9}" type="datetimeFigureOut">
              <a:rPr lang="en-IE" smtClean="0"/>
              <a:t>25/03/2022</a:t>
            </a:fld>
            <a:endParaRPr lang="en-I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2DEB24-E56E-4991-8542-41DF110C3282}" type="slidenum">
              <a:rPr lang="en-IE" smtClean="0"/>
              <a:t>‹#›</a:t>
            </a:fld>
            <a:endParaRPr lang="en-IE"/>
          </a:p>
        </p:txBody>
      </p:sp>
    </p:spTree>
    <p:extLst>
      <p:ext uri="{BB962C8B-B14F-4D97-AF65-F5344CB8AC3E}">
        <p14:creationId xmlns:p14="http://schemas.microsoft.com/office/powerpoint/2010/main" val="1230744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EB29C-B9C5-4787-BC9C-79A94A8B6C36}" type="datetimeFigureOut">
              <a:rPr lang="en-IE" smtClean="0"/>
              <a:t>25/03/2022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23CBA-7B8A-4B7B-85F4-17415C8FC737}" type="slidenum">
              <a:rPr lang="en-IE" smtClean="0"/>
              <a:t>‹#›</a:t>
            </a:fld>
            <a:endParaRPr lang="en-IE"/>
          </a:p>
        </p:txBody>
      </p:sp>
    </p:spTree>
    <p:extLst>
      <p:ext uri="{BB962C8B-B14F-4D97-AF65-F5344CB8AC3E}">
        <p14:creationId xmlns:p14="http://schemas.microsoft.com/office/powerpoint/2010/main" val="38472940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Aging is the time-dependent functional decline of an organism at all levels, from </a:t>
            </a:r>
            <a:r>
              <a:rPr lang="en-US" sz="1200" kern="1200" dirty="0" err="1" smtClean="0">
                <a:solidFill>
                  <a:schemeClr val="tx1"/>
                </a:solidFill>
                <a:effectLst/>
                <a:latin typeface="+mn-lt"/>
                <a:ea typeface="+mn-ea"/>
                <a:cs typeface="+mn-cs"/>
              </a:rPr>
              <a:t>nanoscopic</a:t>
            </a:r>
            <a:r>
              <a:rPr lang="en-US" sz="1200" kern="1200" dirty="0" smtClean="0">
                <a:solidFill>
                  <a:schemeClr val="tx1"/>
                </a:solidFill>
                <a:effectLst/>
                <a:latin typeface="+mn-lt"/>
                <a:ea typeface="+mn-ea"/>
                <a:cs typeface="+mn-cs"/>
              </a:rPr>
              <a:t> to the whole person; it results in vulnerability to perturbation and increased risk of death. This complex process lies at the intersection of genetics, biology, and the environment. </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4</a:t>
            </a:fld>
            <a:endParaRPr lang="en-IE"/>
          </a:p>
        </p:txBody>
      </p:sp>
    </p:spTree>
    <p:extLst>
      <p:ext uri="{BB962C8B-B14F-4D97-AF65-F5344CB8AC3E}">
        <p14:creationId xmlns:p14="http://schemas.microsoft.com/office/powerpoint/2010/main" val="1826752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Aging is the cause</a:t>
            </a:r>
            <a:r>
              <a:rPr lang="en-US" baseline="0" dirty="0" smtClean="0"/>
              <a:t> of Sarcopenia, but this involves plenty of different processes that make it complicated to approach by isolating one pathway or one gene. </a:t>
            </a:r>
            <a:br>
              <a:rPr lang="en-US" baseline="0" dirty="0" smtClean="0"/>
            </a:br>
            <a:r>
              <a:rPr lang="en-US" baseline="0" dirty="0" smtClean="0"/>
              <a:t>And using small molecules work as a preventive method, they don’t regenerate the muscle. </a:t>
            </a:r>
            <a:br>
              <a:rPr lang="en-US" baseline="0" dirty="0" smtClean="0"/>
            </a:br>
            <a:r>
              <a:rPr lang="en-US" sz="1200" kern="1200" dirty="0" smtClean="0">
                <a:solidFill>
                  <a:schemeClr val="tx1"/>
                </a:solidFill>
                <a:effectLst/>
                <a:latin typeface="+mn-lt"/>
                <a:ea typeface="+mn-ea"/>
                <a:cs typeface="+mn-cs"/>
              </a:rPr>
              <a:t>, microRNA allows a cleaner approach, because we can know the target and escalate to  more parts of the body.</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14</a:t>
            </a:fld>
            <a:endParaRPr lang="en-IE"/>
          </a:p>
        </p:txBody>
      </p:sp>
    </p:spTree>
    <p:extLst>
      <p:ext uri="{BB962C8B-B14F-4D97-AF65-F5344CB8AC3E}">
        <p14:creationId xmlns:p14="http://schemas.microsoft.com/office/powerpoint/2010/main" val="3089421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15</a:t>
            </a:fld>
            <a:endParaRPr lang="en-IE"/>
          </a:p>
        </p:txBody>
      </p:sp>
    </p:spTree>
    <p:extLst>
      <p:ext uri="{BB962C8B-B14F-4D97-AF65-F5344CB8AC3E}">
        <p14:creationId xmlns:p14="http://schemas.microsoft.com/office/powerpoint/2010/main" val="1323450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20</a:t>
            </a:fld>
            <a:endParaRPr lang="en-IE"/>
          </a:p>
        </p:txBody>
      </p:sp>
    </p:spTree>
    <p:extLst>
      <p:ext uri="{BB962C8B-B14F-4D97-AF65-F5344CB8AC3E}">
        <p14:creationId xmlns:p14="http://schemas.microsoft.com/office/powerpoint/2010/main" val="3681897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21</a:t>
            </a:fld>
            <a:endParaRPr lang="en-IE"/>
          </a:p>
        </p:txBody>
      </p:sp>
    </p:spTree>
    <p:extLst>
      <p:ext uri="{BB962C8B-B14F-4D97-AF65-F5344CB8AC3E}">
        <p14:creationId xmlns:p14="http://schemas.microsoft.com/office/powerpoint/2010/main" val="1202081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22</a:t>
            </a:fld>
            <a:endParaRPr lang="en-IE"/>
          </a:p>
        </p:txBody>
      </p:sp>
    </p:spTree>
    <p:extLst>
      <p:ext uri="{BB962C8B-B14F-4D97-AF65-F5344CB8AC3E}">
        <p14:creationId xmlns:p14="http://schemas.microsoft.com/office/powerpoint/2010/main" val="1610498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23</a:t>
            </a:fld>
            <a:endParaRPr lang="en-IE"/>
          </a:p>
        </p:txBody>
      </p:sp>
    </p:spTree>
    <p:extLst>
      <p:ext uri="{BB962C8B-B14F-4D97-AF65-F5344CB8AC3E}">
        <p14:creationId xmlns:p14="http://schemas.microsoft.com/office/powerpoint/2010/main" val="1355607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24</a:t>
            </a:fld>
            <a:endParaRPr lang="en-IE"/>
          </a:p>
        </p:txBody>
      </p:sp>
    </p:spTree>
    <p:extLst>
      <p:ext uri="{BB962C8B-B14F-4D97-AF65-F5344CB8AC3E}">
        <p14:creationId xmlns:p14="http://schemas.microsoft.com/office/powerpoint/2010/main" val="2453548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There are seven factors, highly inter twined processes that define aging.</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Adaptation to stress: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Bridge continuum from psychological to molecular stresses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Differentiate </a:t>
            </a:r>
            <a:r>
              <a:rPr lang="en-US" sz="1200" kern="1200" dirty="0" err="1" smtClean="0">
                <a:solidFill>
                  <a:schemeClr val="tx1"/>
                </a:solidFill>
                <a:effectLst/>
                <a:latin typeface="+mn-lt"/>
                <a:ea typeface="+mn-ea"/>
                <a:cs typeface="+mn-cs"/>
              </a:rPr>
              <a:t>hormesis</a:t>
            </a:r>
            <a:r>
              <a:rPr lang="en-US" sz="1200" kern="1200" dirty="0" smtClean="0">
                <a:solidFill>
                  <a:schemeClr val="tx1"/>
                </a:solidFill>
                <a:effectLst/>
                <a:latin typeface="+mn-lt"/>
                <a:ea typeface="+mn-ea"/>
                <a:cs typeface="+mn-cs"/>
              </a:rPr>
              <a:t> from toxic stress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Better align human and animal studies</a:t>
            </a:r>
            <a:endParaRPr lang="en-IE"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Epigenetics: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Biomarker development: chronologic vs. biologic aging</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Link age-related environmental inputs to epigenetic signatures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Test small molecules that regulate enzymes controlling epigenetic events</a:t>
            </a:r>
            <a:endParaRPr lang="en-IE"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Inflammation:</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Differentiate adaptive and maladaptive inflammatory responses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Define age-related inflammatory sources and their systemic effects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Determine how obesity and metabolic dysfunction alter inflammation with age</a:t>
            </a:r>
            <a:endParaRPr lang="en-IE"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Macromolecular damage:</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Generate systems-level understanding of the types of macromolecular damage and their roles in chronic disease states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Understand how stochastic damage influences the variability of aging events</a:t>
            </a:r>
            <a:endParaRPr lang="en-IE"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Metabolism:</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Define role of signal transduction pathways linked to metabolism in the aging process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Understand contribution of circadian clocks to aging and metabolism</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Connect metabolic dysfunction with tissue-specific decline in aging</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a:t>
            </a:fld>
            <a:endParaRPr lang="en-IE"/>
          </a:p>
        </p:txBody>
      </p:sp>
    </p:spTree>
    <p:extLst>
      <p:ext uri="{BB962C8B-B14F-4D97-AF65-F5344CB8AC3E}">
        <p14:creationId xmlns:p14="http://schemas.microsoft.com/office/powerpoint/2010/main" val="3635422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most striking effects of age is the involuntary loss of muscle mass, strength, and function, termed sarcopenia.</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7</a:t>
            </a:fld>
            <a:endParaRPr lang="en-IE"/>
          </a:p>
        </p:txBody>
      </p:sp>
    </p:spTree>
    <p:extLst>
      <p:ext uri="{BB962C8B-B14F-4D97-AF65-F5344CB8AC3E}">
        <p14:creationId xmlns:p14="http://schemas.microsoft.com/office/powerpoint/2010/main" val="1194551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From the time you are born to around the time you turn 30, your muscles grow larger and stronger. But at some point in your 30s, you start to lose muscle mass and function. </a:t>
            </a:r>
            <a:r>
              <a:rPr lang="en-IE" sz="1200" kern="1200" dirty="0" smtClean="0">
                <a:solidFill>
                  <a:schemeClr val="tx1"/>
                </a:solidFill>
                <a:effectLst/>
                <a:latin typeface="+mn-lt"/>
                <a:ea typeface="+mn-ea"/>
                <a:cs typeface="+mn-cs"/>
              </a:rPr>
              <a:t>No matter the lifestyle, everybody is going to loss between 3 to 8% of muscle mass per decade after age 30, </a:t>
            </a:r>
            <a:r>
              <a:rPr lang="en-US" sz="1200" kern="1200" dirty="0" smtClean="0">
                <a:solidFill>
                  <a:schemeClr val="tx1"/>
                </a:solidFill>
                <a:effectLst/>
                <a:latin typeface="+mn-lt"/>
                <a:ea typeface="+mn-ea"/>
                <a:cs typeface="+mn-cs"/>
              </a:rPr>
              <a:t>and this rate of decline is even higher after the age of 60. </a:t>
            </a:r>
            <a:r>
              <a:rPr lang="en-IE" sz="1200" kern="1200" dirty="0" smtClean="0">
                <a:solidFill>
                  <a:schemeClr val="tx1"/>
                </a:solidFill>
                <a:effectLst/>
                <a:latin typeface="+mn-lt"/>
                <a:ea typeface="+mn-ea"/>
                <a:cs typeface="+mn-cs"/>
              </a:rPr>
              <a:t>Sarcopenia is associated with detrimental clinical outcomes, such as a reduced quality of life, frailty, an increased risk of falls, fractures, hospitalization, and mortality. </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8</a:t>
            </a:fld>
            <a:endParaRPr lang="en-IE"/>
          </a:p>
        </p:txBody>
      </p:sp>
    </p:spTree>
    <p:extLst>
      <p:ext uri="{BB962C8B-B14F-4D97-AF65-F5344CB8AC3E}">
        <p14:creationId xmlns:p14="http://schemas.microsoft.com/office/powerpoint/2010/main" val="2677204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We mentioned that aging have a lot of factors attached to it, in the specific case of Sarcopenia we can include </a:t>
            </a:r>
            <a:r>
              <a:rPr lang="en-US" sz="1200" kern="1200" dirty="0" smtClean="0">
                <a:solidFill>
                  <a:schemeClr val="tx1"/>
                </a:solidFill>
                <a:effectLst/>
                <a:latin typeface="+mn-lt"/>
                <a:ea typeface="+mn-ea"/>
                <a:cs typeface="+mn-cs"/>
              </a:rPr>
              <a:t>chronic inflammation, increased reactive oxidative species, and increased fibrosis of muscle, among others have been reported to contribute to development of sarcopenia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9</a:t>
            </a:fld>
            <a:endParaRPr lang="en-IE"/>
          </a:p>
        </p:txBody>
      </p:sp>
    </p:spTree>
    <p:extLst>
      <p:ext uri="{BB962C8B-B14F-4D97-AF65-F5344CB8AC3E}">
        <p14:creationId xmlns:p14="http://schemas.microsoft.com/office/powerpoint/2010/main" val="909645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a:r>
            <a:r>
              <a:rPr lang="en-US" dirty="0" err="1" smtClean="0"/>
              <a:t>bascically</a:t>
            </a:r>
            <a:r>
              <a:rPr lang="en-US" dirty="0" smtClean="0"/>
              <a:t>…</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10</a:t>
            </a:fld>
            <a:endParaRPr lang="en-IE"/>
          </a:p>
        </p:txBody>
      </p:sp>
    </p:spTree>
    <p:extLst>
      <p:ext uri="{BB962C8B-B14F-4D97-AF65-F5344CB8AC3E}">
        <p14:creationId xmlns:p14="http://schemas.microsoft.com/office/powerpoint/2010/main" val="2532828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we know that the regeneration in adults of the muscle is possible through a process called </a:t>
            </a:r>
            <a:r>
              <a:rPr lang="en-US" baseline="0" dirty="0" err="1" smtClean="0"/>
              <a:t>myogenesis</a:t>
            </a:r>
            <a:r>
              <a:rPr lang="en-US" baseline="0" dirty="0" smtClean="0"/>
              <a:t>. </a:t>
            </a:r>
            <a:r>
              <a:rPr lang="en-US" sz="1200" kern="1200" dirty="0" smtClean="0">
                <a:solidFill>
                  <a:schemeClr val="tx1"/>
                </a:solidFill>
                <a:effectLst/>
                <a:latin typeface="+mn-lt"/>
                <a:ea typeface="+mn-ea"/>
                <a:cs typeface="+mn-cs"/>
              </a:rPr>
              <a:t>. The formation of new muscle fibers and repair of injured </a:t>
            </a:r>
            <a:r>
              <a:rPr lang="en-US" sz="1200" kern="1200" dirty="0" err="1" smtClean="0">
                <a:solidFill>
                  <a:schemeClr val="tx1"/>
                </a:solidFill>
                <a:effectLst/>
                <a:latin typeface="+mn-lt"/>
                <a:ea typeface="+mn-ea"/>
                <a:cs typeface="+mn-cs"/>
              </a:rPr>
              <a:t>myofibres</a:t>
            </a:r>
            <a:r>
              <a:rPr lang="en-US" sz="1200" kern="1200" dirty="0" smtClean="0">
                <a:solidFill>
                  <a:schemeClr val="tx1"/>
                </a:solidFill>
                <a:effectLst/>
                <a:latin typeface="+mn-lt"/>
                <a:ea typeface="+mn-ea"/>
                <a:cs typeface="+mn-cs"/>
              </a:rPr>
              <a:t> requires the </a:t>
            </a:r>
            <a:r>
              <a:rPr lang="en-US" sz="1200" kern="1200" dirty="0" err="1" smtClean="0">
                <a:solidFill>
                  <a:schemeClr val="tx1"/>
                </a:solidFill>
                <a:effectLst/>
                <a:latin typeface="+mn-lt"/>
                <a:ea typeface="+mn-ea"/>
                <a:cs typeface="+mn-cs"/>
              </a:rPr>
              <a:t>differention</a:t>
            </a:r>
            <a:r>
              <a:rPr lang="en-US" sz="1200" kern="1200" dirty="0" smtClean="0">
                <a:solidFill>
                  <a:schemeClr val="tx1"/>
                </a:solidFill>
                <a:effectLst/>
                <a:latin typeface="+mn-lt"/>
                <a:ea typeface="+mn-ea"/>
                <a:cs typeface="+mn-cs"/>
              </a:rPr>
              <a:t> of myogenic progenitors from satellite cells.</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11</a:t>
            </a:fld>
            <a:endParaRPr lang="en-IE"/>
          </a:p>
        </p:txBody>
      </p:sp>
    </p:spTree>
    <p:extLst>
      <p:ext uri="{BB962C8B-B14F-4D97-AF65-F5344CB8AC3E}">
        <p14:creationId xmlns:p14="http://schemas.microsoft.com/office/powerpoint/2010/main" val="3531735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During the </a:t>
            </a:r>
            <a:r>
              <a:rPr lang="en-US" sz="1200" kern="1200" dirty="0" err="1" smtClean="0">
                <a:solidFill>
                  <a:schemeClr val="tx1"/>
                </a:solidFill>
                <a:effectLst/>
                <a:latin typeface="+mn-lt"/>
                <a:ea typeface="+mn-ea"/>
                <a:cs typeface="+mn-cs"/>
              </a:rPr>
              <a:t>quinescence</a:t>
            </a:r>
            <a:r>
              <a:rPr lang="en-US" sz="1200" kern="1200" dirty="0" smtClean="0">
                <a:solidFill>
                  <a:schemeClr val="tx1"/>
                </a:solidFill>
                <a:effectLst/>
                <a:latin typeface="+mn-lt"/>
                <a:ea typeface="+mn-ea"/>
                <a:cs typeface="+mn-cs"/>
              </a:rPr>
              <a:t> and activation of these cells, different sets of </a:t>
            </a:r>
            <a:r>
              <a:rPr lang="en-US" sz="1200" kern="1200" dirty="0" err="1" smtClean="0">
                <a:solidFill>
                  <a:schemeClr val="tx1"/>
                </a:solidFill>
                <a:effectLst/>
                <a:latin typeface="+mn-lt"/>
                <a:ea typeface="+mn-ea"/>
                <a:cs typeface="+mn-cs"/>
              </a:rPr>
              <a:t>mirNAS</a:t>
            </a:r>
            <a:r>
              <a:rPr lang="en-US" sz="1200" kern="1200" dirty="0" smtClean="0">
                <a:solidFill>
                  <a:schemeClr val="tx1"/>
                </a:solidFill>
                <a:effectLst/>
                <a:latin typeface="+mn-lt"/>
                <a:ea typeface="+mn-ea"/>
                <a:cs typeface="+mn-cs"/>
              </a:rPr>
              <a:t> are being expressed, suggesting the role of </a:t>
            </a:r>
            <a:r>
              <a:rPr lang="en-US" sz="1200" kern="1200" dirty="0" err="1" smtClean="0">
                <a:solidFill>
                  <a:schemeClr val="tx1"/>
                </a:solidFill>
                <a:effectLst/>
                <a:latin typeface="+mn-lt"/>
                <a:ea typeface="+mn-ea"/>
                <a:cs typeface="+mn-cs"/>
              </a:rPr>
              <a:t>miRNAS</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regulaton</a:t>
            </a:r>
            <a:r>
              <a:rPr lang="en-US" sz="1200" kern="1200" dirty="0" smtClean="0">
                <a:solidFill>
                  <a:schemeClr val="tx1"/>
                </a:solidFill>
                <a:effectLst/>
                <a:latin typeface="+mn-lt"/>
                <a:ea typeface="+mn-ea"/>
                <a:cs typeface="+mn-cs"/>
              </a:rPr>
              <a:t> of </a:t>
            </a:r>
            <a:r>
              <a:rPr lang="en-US" sz="1200" kern="1200" dirty="0" err="1" smtClean="0">
                <a:solidFill>
                  <a:schemeClr val="tx1"/>
                </a:solidFill>
                <a:effectLst/>
                <a:latin typeface="+mn-lt"/>
                <a:ea typeface="+mn-ea"/>
                <a:cs typeface="+mn-cs"/>
              </a:rPr>
              <a:t>saltellite</a:t>
            </a:r>
            <a:r>
              <a:rPr lang="en-US" sz="1200" kern="1200" dirty="0" smtClean="0">
                <a:solidFill>
                  <a:schemeClr val="tx1"/>
                </a:solidFill>
                <a:effectLst/>
                <a:latin typeface="+mn-lt"/>
                <a:ea typeface="+mn-ea"/>
                <a:cs typeface="+mn-cs"/>
              </a:rPr>
              <a:t> cell homeostasis, and several miRNA have been shown to regulate </a:t>
            </a:r>
            <a:r>
              <a:rPr lang="en-US" sz="1200" kern="1200" dirty="0" err="1" smtClean="0">
                <a:solidFill>
                  <a:schemeClr val="tx1"/>
                </a:solidFill>
                <a:effectLst/>
                <a:latin typeface="+mn-lt"/>
                <a:ea typeface="+mn-ea"/>
                <a:cs typeface="+mn-cs"/>
              </a:rPr>
              <a:t>miogenesis</a:t>
            </a:r>
            <a:r>
              <a:rPr lang="en-US" sz="1200" kern="1200" dirty="0" smtClean="0">
                <a:solidFill>
                  <a:schemeClr val="tx1"/>
                </a:solidFill>
                <a:effectLst/>
                <a:latin typeface="+mn-lt"/>
                <a:ea typeface="+mn-ea"/>
                <a:cs typeface="+mn-cs"/>
              </a:rPr>
              <a:t> in adulthood</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12</a:t>
            </a:fld>
            <a:endParaRPr lang="en-IE"/>
          </a:p>
        </p:txBody>
      </p:sp>
    </p:spTree>
    <p:extLst>
      <p:ext uri="{BB962C8B-B14F-4D97-AF65-F5344CB8AC3E}">
        <p14:creationId xmlns:p14="http://schemas.microsoft.com/office/powerpoint/2010/main" val="3123182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Muscles express their own set of muscle-enriched </a:t>
            </a:r>
            <a:r>
              <a:rPr lang="en-US" sz="1200" kern="1200" dirty="0" err="1" smtClean="0">
                <a:solidFill>
                  <a:schemeClr val="tx1"/>
                </a:solidFill>
                <a:effectLst/>
                <a:latin typeface="+mn-lt"/>
                <a:ea typeface="+mn-ea"/>
                <a:cs typeface="+mn-cs"/>
              </a:rPr>
              <a:t>mirnas</a:t>
            </a:r>
            <a:r>
              <a:rPr lang="en-US" sz="1200" kern="1200" dirty="0" smtClean="0">
                <a:solidFill>
                  <a:schemeClr val="tx1"/>
                </a:solidFill>
                <a:effectLst/>
                <a:latin typeface="+mn-lt"/>
                <a:ea typeface="+mn-ea"/>
                <a:cs typeface="+mn-cs"/>
              </a:rPr>
              <a:t> known as </a:t>
            </a:r>
            <a:r>
              <a:rPr lang="en-US" sz="1200" kern="1200" dirty="0" err="1" smtClean="0">
                <a:solidFill>
                  <a:schemeClr val="tx1"/>
                </a:solidFill>
                <a:effectLst/>
                <a:latin typeface="+mn-lt"/>
                <a:ea typeface="+mn-ea"/>
                <a:cs typeface="+mn-cs"/>
              </a:rPr>
              <a:t>myomirs</a:t>
            </a:r>
            <a:r>
              <a:rPr lang="en-US" sz="1200" kern="1200" dirty="0" smtClean="0">
                <a:solidFill>
                  <a:schemeClr val="tx1"/>
                </a:solidFill>
                <a:effectLst/>
                <a:latin typeface="+mn-lt"/>
                <a:ea typeface="+mn-ea"/>
                <a:cs typeface="+mn-cs"/>
              </a:rPr>
              <a:t>: mir1, 206, 208, 133, 486, 499.</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13</a:t>
            </a:fld>
            <a:endParaRPr lang="en-IE"/>
          </a:p>
        </p:txBody>
      </p:sp>
    </p:spTree>
    <p:extLst>
      <p:ext uri="{BB962C8B-B14F-4D97-AF65-F5344CB8AC3E}">
        <p14:creationId xmlns:p14="http://schemas.microsoft.com/office/powerpoint/2010/main" val="269060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3662256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4294708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983248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45542C-12C1-AB46-8F24-D0C62A9FA03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701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9F49E-88EE-7243-A856-C021A327588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714DE85A-20E0-404F-8455-8C568C1AB80D}"/>
              </a:ext>
            </a:extLst>
          </p:cNvPr>
          <p:cNvSpPr>
            <a:spLocks noGrp="1"/>
          </p:cNvSpPr>
          <p:nvPr>
            <p:ph type="ctrTitle"/>
          </p:nvPr>
        </p:nvSpPr>
        <p:spPr>
          <a:xfrm>
            <a:off x="831850" y="2542553"/>
            <a:ext cx="7689574" cy="1761089"/>
          </a:xfrm>
          <a:prstGeom prst="rect">
            <a:avLst/>
          </a:prstGeom>
        </p:spPr>
        <p:txBody>
          <a:bodyPr anchor="t"/>
          <a:lstStyle>
            <a:lvl1pPr algn="l">
              <a:defRPr sz="6000" b="1" i="0" baseline="0">
                <a:solidFill>
                  <a:srgbClr val="002060"/>
                </a:solidFill>
                <a:latin typeface="Arial" panose="020B0604020202020204" pitchFamily="34" charset="0"/>
              </a:defRPr>
            </a:lvl1p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92EAA4C0-A193-914D-828F-219D95F4DC8A}"/>
              </a:ext>
            </a:extLst>
          </p:cNvPr>
          <p:cNvSpPr>
            <a:spLocks noGrp="1"/>
          </p:cNvSpPr>
          <p:nvPr>
            <p:ph type="body" idx="10"/>
          </p:nvPr>
        </p:nvSpPr>
        <p:spPr>
          <a:xfrm>
            <a:off x="831850" y="4407573"/>
            <a:ext cx="7689574" cy="621627"/>
          </a:xfrm>
          <a:prstGeom prst="rect">
            <a:avLst/>
          </a:prstGeom>
        </p:spPr>
        <p:txBody>
          <a:bodyPr/>
          <a:lstStyle>
            <a:lvl1pPr marL="0" indent="0">
              <a:buNone/>
              <a:defRPr sz="2400" baseline="0">
                <a:solidFill>
                  <a:srgbClr val="585858"/>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1017289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59478-7E75-3B43-9E45-ED4A208A2C8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D412D6B9-0257-2247-9526-5A31D084A2E9}"/>
              </a:ext>
            </a:extLst>
          </p:cNvPr>
          <p:cNvSpPr>
            <a:spLocks noGrp="1"/>
          </p:cNvSpPr>
          <p:nvPr>
            <p:ph type="ctrTitle"/>
          </p:nvPr>
        </p:nvSpPr>
        <p:spPr>
          <a:xfrm>
            <a:off x="831849" y="3078507"/>
            <a:ext cx="8212759" cy="2119658"/>
          </a:xfrm>
          <a:prstGeom prst="rect">
            <a:avLst/>
          </a:prstGeom>
        </p:spPr>
        <p:txBody>
          <a:bodyPr anchor="t"/>
          <a:lstStyle>
            <a:lvl1pPr algn="l">
              <a:defRPr sz="4400" b="1" i="0" baseline="0">
                <a:solidFill>
                  <a:schemeClr val="bg1"/>
                </a:solidFill>
                <a:latin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767419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9497-F700-5E44-882E-8988BCA8F255}"/>
              </a:ext>
            </a:extLst>
          </p:cNvPr>
          <p:cNvSpPr>
            <a:spLocks noGrp="1"/>
          </p:cNvSpPr>
          <p:nvPr>
            <p:ph type="ctrTitle"/>
          </p:nvPr>
        </p:nvSpPr>
        <p:spPr>
          <a:xfrm>
            <a:off x="778565" y="814250"/>
            <a:ext cx="9144000" cy="756133"/>
          </a:xfrm>
          <a:prstGeom prst="rect">
            <a:avLst/>
          </a:prstGeom>
        </p:spPr>
        <p:txBody>
          <a:bodyPr anchor="t"/>
          <a:lstStyle>
            <a:lvl1pPr algn="l">
              <a:defRPr sz="44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2BF0F459-975D-E841-8CC3-45ACD2192636}"/>
              </a:ext>
            </a:extLst>
          </p:cNvPr>
          <p:cNvSpPr>
            <a:spLocks noGrp="1"/>
          </p:cNvSpPr>
          <p:nvPr>
            <p:ph type="subTitle" idx="1"/>
          </p:nvPr>
        </p:nvSpPr>
        <p:spPr>
          <a:xfrm>
            <a:off x="778565" y="1659077"/>
            <a:ext cx="9144000" cy="487776"/>
          </a:xfrm>
          <a:prstGeom prst="rect">
            <a:avLst/>
          </a:prstGeom>
        </p:spPr>
        <p:txBody>
          <a:bodyPr/>
          <a:lstStyle>
            <a:lvl1pPr marL="0" indent="0" algn="l">
              <a:buNone/>
              <a:defRPr sz="24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7" name="Text Placeholder 2">
            <a:extLst>
              <a:ext uri="{FF2B5EF4-FFF2-40B4-BE49-F238E27FC236}">
                <a16:creationId xmlns:a16="http://schemas.microsoft.com/office/drawing/2014/main" id="{7ED1D9EF-488D-EE4B-80EC-3F1CF823CE7F}"/>
              </a:ext>
            </a:extLst>
          </p:cNvPr>
          <p:cNvSpPr>
            <a:spLocks noGrp="1"/>
          </p:cNvSpPr>
          <p:nvPr>
            <p:ph type="body" idx="10"/>
          </p:nvPr>
        </p:nvSpPr>
        <p:spPr>
          <a:xfrm>
            <a:off x="778565" y="2235547"/>
            <a:ext cx="9144000" cy="3598723"/>
          </a:xfrm>
          <a:prstGeom prst="rect">
            <a:avLst/>
          </a:prstGeom>
        </p:spPr>
        <p:txBody>
          <a:bodyPr/>
          <a:lstStyle>
            <a:lvl1pPr marL="0" indent="0">
              <a:buNone/>
              <a:defRPr sz="20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2863833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B1C177-6F22-C44E-B938-BA13453CF723}"/>
              </a:ext>
            </a:extLst>
          </p:cNvPr>
          <p:cNvSpPr>
            <a:spLocks noGrp="1"/>
          </p:cNvSpPr>
          <p:nvPr>
            <p:ph idx="1"/>
          </p:nvPr>
        </p:nvSpPr>
        <p:spPr>
          <a:xfrm>
            <a:off x="778565" y="2235547"/>
            <a:ext cx="9144000" cy="3598723"/>
          </a:xfrm>
          <a:prstGeom prst="rect">
            <a:avLst/>
          </a:prstGeom>
        </p:spPr>
        <p:txBody>
          <a:bodyPr/>
          <a:lstStyle>
            <a:lvl1pPr>
              <a:defRPr sz="2400" baseline="0">
                <a:latin typeface="Arial" panose="020B0604020202020204" pitchFamily="34" charset="0"/>
              </a:defRPr>
            </a:lvl1pPr>
            <a:lvl2pPr>
              <a:defRPr sz="2000" baseline="0">
                <a:latin typeface="Arial" panose="020B0604020202020204" pitchFamily="34" charset="0"/>
              </a:defRPr>
            </a:lvl2pPr>
            <a:lvl3pPr>
              <a:defRPr sz="1800" baseline="0">
                <a:latin typeface="Arial" panose="020B0604020202020204" pitchFamily="34" charset="0"/>
              </a:defRPr>
            </a:lvl3pPr>
            <a:lvl4pPr>
              <a:defRPr sz="1600" baseline="0">
                <a:latin typeface="Arial" panose="020B0604020202020204" pitchFamily="34" charset="0"/>
              </a:defRPr>
            </a:lvl4pPr>
            <a:lvl5pPr>
              <a:defRPr baseline="0">
                <a:latin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endParaRPr lang="en-US" dirty="0"/>
          </a:p>
        </p:txBody>
      </p:sp>
      <p:sp>
        <p:nvSpPr>
          <p:cNvPr id="7" name="Title 1">
            <a:extLst>
              <a:ext uri="{FF2B5EF4-FFF2-40B4-BE49-F238E27FC236}">
                <a16:creationId xmlns:a16="http://schemas.microsoft.com/office/drawing/2014/main" id="{1A94DB29-0A80-704A-B8AB-1BDA4D674AAD}"/>
              </a:ext>
            </a:extLst>
          </p:cNvPr>
          <p:cNvSpPr>
            <a:spLocks noGrp="1"/>
          </p:cNvSpPr>
          <p:nvPr>
            <p:ph type="ctrTitle"/>
          </p:nvPr>
        </p:nvSpPr>
        <p:spPr>
          <a:xfrm>
            <a:off x="778565" y="814250"/>
            <a:ext cx="9144000" cy="756133"/>
          </a:xfrm>
          <a:prstGeom prst="rect">
            <a:avLst/>
          </a:prstGeom>
        </p:spPr>
        <p:txBody>
          <a:bodyPr anchor="t"/>
          <a:lstStyle>
            <a:lvl1pPr algn="l">
              <a:defRPr sz="44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8" name="Subtitle 2">
            <a:extLst>
              <a:ext uri="{FF2B5EF4-FFF2-40B4-BE49-F238E27FC236}">
                <a16:creationId xmlns:a16="http://schemas.microsoft.com/office/drawing/2014/main" id="{42478B85-5816-3043-B567-914AC52B1DEA}"/>
              </a:ext>
            </a:extLst>
          </p:cNvPr>
          <p:cNvSpPr>
            <a:spLocks noGrp="1"/>
          </p:cNvSpPr>
          <p:nvPr>
            <p:ph type="subTitle" idx="10"/>
          </p:nvPr>
        </p:nvSpPr>
        <p:spPr>
          <a:xfrm>
            <a:off x="778565" y="1659077"/>
            <a:ext cx="9144000" cy="487776"/>
          </a:xfrm>
          <a:prstGeom prst="rect">
            <a:avLst/>
          </a:prstGeom>
        </p:spPr>
        <p:txBody>
          <a:bodyPr/>
          <a:lstStyle>
            <a:lvl1pPr marL="0" indent="0" algn="l">
              <a:buNone/>
              <a:defRPr sz="24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Tree>
    <p:extLst>
      <p:ext uri="{BB962C8B-B14F-4D97-AF65-F5344CB8AC3E}">
        <p14:creationId xmlns:p14="http://schemas.microsoft.com/office/powerpoint/2010/main" val="1103446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C14871-3171-E440-8DC9-C6854B5C7F2E}"/>
              </a:ext>
            </a:extLst>
          </p:cNvPr>
          <p:cNvSpPr>
            <a:spLocks noGrp="1"/>
          </p:cNvSpPr>
          <p:nvPr>
            <p:ph idx="1"/>
          </p:nvPr>
        </p:nvSpPr>
        <p:spPr>
          <a:xfrm>
            <a:off x="5133492" y="814250"/>
            <a:ext cx="5054117" cy="5046800"/>
          </a:xfrm>
          <a:prstGeom prst="rect">
            <a:avLst/>
          </a:prstGeom>
        </p:spPr>
        <p:txBody>
          <a:bodyPr/>
          <a:lstStyle>
            <a:lvl1pPr>
              <a:defRPr sz="2000" baseline="0">
                <a:latin typeface="Arial" panose="020B0604020202020204" pitchFamily="34" charset="0"/>
              </a:defRPr>
            </a:lvl1pPr>
            <a:lvl2pPr>
              <a:defRPr sz="1800" baseline="0">
                <a:latin typeface="Arial" panose="020B0604020202020204" pitchFamily="34" charset="0"/>
              </a:defRPr>
            </a:lvl2pPr>
            <a:lvl3pPr>
              <a:defRPr sz="1600" baseline="0">
                <a:latin typeface="Arial" panose="020B0604020202020204" pitchFamily="34" charset="0"/>
              </a:defRPr>
            </a:lvl3pPr>
            <a:lvl4pPr>
              <a:defRPr sz="1600" baseline="0">
                <a:latin typeface="Arial" panose="020B0604020202020204" pitchFamily="34" charset="0"/>
              </a:defRPr>
            </a:lvl4pPr>
            <a:lvl5pPr>
              <a:defRPr sz="2000"/>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endParaRPr lang="en-US" dirty="0"/>
          </a:p>
        </p:txBody>
      </p:sp>
      <p:sp>
        <p:nvSpPr>
          <p:cNvPr id="8" name="Title 1">
            <a:extLst>
              <a:ext uri="{FF2B5EF4-FFF2-40B4-BE49-F238E27FC236}">
                <a16:creationId xmlns:a16="http://schemas.microsoft.com/office/drawing/2014/main" id="{3E649851-89BA-1240-860C-6A901FBC2046}"/>
              </a:ext>
            </a:extLst>
          </p:cNvPr>
          <p:cNvSpPr>
            <a:spLocks noGrp="1"/>
          </p:cNvSpPr>
          <p:nvPr>
            <p:ph type="ctrTitle"/>
          </p:nvPr>
        </p:nvSpPr>
        <p:spPr>
          <a:xfrm>
            <a:off x="778565" y="814250"/>
            <a:ext cx="4091609" cy="954915"/>
          </a:xfrm>
          <a:prstGeom prst="rect">
            <a:avLst/>
          </a:prstGeom>
        </p:spPr>
        <p:txBody>
          <a:bodyPr anchor="t"/>
          <a:lstStyle>
            <a:lvl1pPr algn="l">
              <a:defRPr sz="30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0B1FAC6F-EFDA-7A4E-9B18-E19F372A83D7}"/>
              </a:ext>
            </a:extLst>
          </p:cNvPr>
          <p:cNvSpPr>
            <a:spLocks noGrp="1"/>
          </p:cNvSpPr>
          <p:nvPr>
            <p:ph type="subTitle" idx="10"/>
          </p:nvPr>
        </p:nvSpPr>
        <p:spPr>
          <a:xfrm>
            <a:off x="778565" y="1884641"/>
            <a:ext cx="4091609" cy="487776"/>
          </a:xfrm>
          <a:prstGeom prst="rect">
            <a:avLst/>
          </a:prstGeom>
        </p:spPr>
        <p:txBody>
          <a:bodyPr/>
          <a:lstStyle>
            <a:lvl1pPr marL="0" indent="0" algn="l">
              <a:buNone/>
              <a:defRPr sz="18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10" name="Text Placeholder 2">
            <a:extLst>
              <a:ext uri="{FF2B5EF4-FFF2-40B4-BE49-F238E27FC236}">
                <a16:creationId xmlns:a16="http://schemas.microsoft.com/office/drawing/2014/main" id="{5F0A88D4-1EBF-E848-8F53-BF9915E75374}"/>
              </a:ext>
            </a:extLst>
          </p:cNvPr>
          <p:cNvSpPr>
            <a:spLocks noGrp="1"/>
          </p:cNvSpPr>
          <p:nvPr>
            <p:ph type="body" idx="11"/>
          </p:nvPr>
        </p:nvSpPr>
        <p:spPr>
          <a:xfrm>
            <a:off x="778565" y="2461111"/>
            <a:ext cx="4091609" cy="3399939"/>
          </a:xfrm>
          <a:prstGeom prst="rect">
            <a:avLst/>
          </a:prstGeom>
        </p:spPr>
        <p:txBody>
          <a:bodyPr/>
          <a:lstStyle>
            <a:lvl1pPr marL="0" indent="0">
              <a:buNone/>
              <a:defRPr sz="16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2103680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50238C-FE1B-4E42-988F-03042985514E}"/>
              </a:ext>
            </a:extLst>
          </p:cNvPr>
          <p:cNvSpPr>
            <a:spLocks noGrp="1"/>
          </p:cNvSpPr>
          <p:nvPr>
            <p:ph type="pic" idx="1"/>
          </p:nvPr>
        </p:nvSpPr>
        <p:spPr>
          <a:xfrm>
            <a:off x="5183188" y="814251"/>
            <a:ext cx="5004421" cy="5046800"/>
          </a:xfrm>
          <a:prstGeom prst="rect">
            <a:avLst/>
          </a:prstGeom>
        </p:spPr>
        <p:txBody>
          <a:bodyPr/>
          <a:lstStyle>
            <a:lvl1pPr marL="0" indent="0">
              <a:buNone/>
              <a:defRPr sz="2000" baseline="0">
                <a:latin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Title 1">
            <a:extLst>
              <a:ext uri="{FF2B5EF4-FFF2-40B4-BE49-F238E27FC236}">
                <a16:creationId xmlns:a16="http://schemas.microsoft.com/office/drawing/2014/main" id="{7A6DD7C1-182C-AE45-ABE3-35B2D231112D}"/>
              </a:ext>
            </a:extLst>
          </p:cNvPr>
          <p:cNvSpPr>
            <a:spLocks noGrp="1"/>
          </p:cNvSpPr>
          <p:nvPr>
            <p:ph type="ctrTitle"/>
          </p:nvPr>
        </p:nvSpPr>
        <p:spPr>
          <a:xfrm>
            <a:off x="778565" y="814250"/>
            <a:ext cx="4091609" cy="954915"/>
          </a:xfrm>
          <a:prstGeom prst="rect">
            <a:avLst/>
          </a:prstGeom>
        </p:spPr>
        <p:txBody>
          <a:bodyPr anchor="t"/>
          <a:lstStyle>
            <a:lvl1pPr algn="l">
              <a:defRPr sz="30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BF214C1C-43A8-CF4D-88D7-220482F2624F}"/>
              </a:ext>
            </a:extLst>
          </p:cNvPr>
          <p:cNvSpPr>
            <a:spLocks noGrp="1"/>
          </p:cNvSpPr>
          <p:nvPr>
            <p:ph type="subTitle" idx="10"/>
          </p:nvPr>
        </p:nvSpPr>
        <p:spPr>
          <a:xfrm>
            <a:off x="778565" y="1884641"/>
            <a:ext cx="4091609" cy="487776"/>
          </a:xfrm>
          <a:prstGeom prst="rect">
            <a:avLst/>
          </a:prstGeom>
        </p:spPr>
        <p:txBody>
          <a:bodyPr/>
          <a:lstStyle>
            <a:lvl1pPr marL="0" indent="0" algn="l">
              <a:buNone/>
              <a:defRPr sz="18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10" name="Text Placeholder 2">
            <a:extLst>
              <a:ext uri="{FF2B5EF4-FFF2-40B4-BE49-F238E27FC236}">
                <a16:creationId xmlns:a16="http://schemas.microsoft.com/office/drawing/2014/main" id="{89BBE238-A3BA-4C48-943A-D411451A2C8E}"/>
              </a:ext>
            </a:extLst>
          </p:cNvPr>
          <p:cNvSpPr>
            <a:spLocks noGrp="1"/>
          </p:cNvSpPr>
          <p:nvPr>
            <p:ph type="body" idx="11"/>
          </p:nvPr>
        </p:nvSpPr>
        <p:spPr>
          <a:xfrm>
            <a:off x="778565" y="2461111"/>
            <a:ext cx="4091609" cy="3399939"/>
          </a:xfrm>
          <a:prstGeom prst="rect">
            <a:avLst/>
          </a:prstGeom>
        </p:spPr>
        <p:txBody>
          <a:bodyPr/>
          <a:lstStyle>
            <a:lvl1pPr marL="0" indent="0">
              <a:buNone/>
              <a:defRPr sz="16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42243947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54D45A-91E8-7E46-BD6E-18A22E60D6B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196383C4-43E8-9743-B4FD-DC4E53B0E995}"/>
              </a:ext>
            </a:extLst>
          </p:cNvPr>
          <p:cNvSpPr>
            <a:spLocks noGrp="1"/>
          </p:cNvSpPr>
          <p:nvPr>
            <p:ph type="ctrTitle"/>
          </p:nvPr>
        </p:nvSpPr>
        <p:spPr>
          <a:xfrm>
            <a:off x="778565" y="2831894"/>
            <a:ext cx="7689574" cy="597106"/>
          </a:xfrm>
          <a:prstGeom prst="rect">
            <a:avLst/>
          </a:prstGeom>
        </p:spPr>
        <p:txBody>
          <a:bodyPr anchor="t"/>
          <a:lstStyle>
            <a:lvl1pPr algn="l">
              <a:defRPr sz="3200" b="1" i="0" baseline="0">
                <a:solidFill>
                  <a:srgbClr val="002060"/>
                </a:solidFill>
                <a:latin typeface="Arial" panose="020B0604020202020204" pitchFamily="34" charset="0"/>
              </a:defRPr>
            </a:lvl1p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F709F1DF-046A-B84B-8175-3B44693AF25A}"/>
              </a:ext>
            </a:extLst>
          </p:cNvPr>
          <p:cNvSpPr>
            <a:spLocks noGrp="1"/>
          </p:cNvSpPr>
          <p:nvPr>
            <p:ph type="body" idx="10"/>
          </p:nvPr>
        </p:nvSpPr>
        <p:spPr>
          <a:xfrm>
            <a:off x="778565" y="3597209"/>
            <a:ext cx="7689574" cy="1521443"/>
          </a:xfrm>
          <a:prstGeom prst="rect">
            <a:avLst/>
          </a:prstGeom>
        </p:spPr>
        <p:txBody>
          <a:bodyPr/>
          <a:lstStyle>
            <a:lvl1pPr marL="0" indent="0">
              <a:buNone/>
              <a:defRPr sz="20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300808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587291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50022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967811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1485790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1058897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6760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35621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623080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CC9DF3-A57B-4383-B029-339E20DB8691}" type="slidenum">
              <a:rPr lang="en-IE" smtClean="0"/>
              <a:t>‹#›</a:t>
            </a:fld>
            <a:endParaRPr lang="en-IE"/>
          </a:p>
        </p:txBody>
      </p:sp>
    </p:spTree>
    <p:extLst>
      <p:ext uri="{BB962C8B-B14F-4D97-AF65-F5344CB8AC3E}">
        <p14:creationId xmlns:p14="http://schemas.microsoft.com/office/powerpoint/2010/main" val="1991483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2.wdp"/><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AA0724-976F-4D6C-BFAC-DF87189CD841}"/>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8373422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6543-5EC1-344F-8D0D-036E1EEBCD3B}"/>
              </a:ext>
            </a:extLst>
          </p:cNvPr>
          <p:cNvSpPr>
            <a:spLocks noGrp="1"/>
          </p:cNvSpPr>
          <p:nvPr>
            <p:ph type="ctrTitle"/>
          </p:nvPr>
        </p:nvSpPr>
        <p:spPr/>
        <p:txBody>
          <a:bodyPr/>
          <a:lstStyle/>
          <a:p>
            <a:r>
              <a:rPr lang="en-IE" dirty="0" smtClean="0"/>
              <a:t>Causes of Sarcopenia</a:t>
            </a:r>
            <a:endParaRPr lang="en-US" dirty="0"/>
          </a:p>
        </p:txBody>
      </p:sp>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p:txBody>
          <a:bodyPr>
            <a:normAutofit/>
          </a:bodyPr>
          <a:lstStyle/>
          <a:p>
            <a:pPr algn="ctr">
              <a:lnSpc>
                <a:spcPct val="200000"/>
              </a:lnSpc>
            </a:pPr>
            <a:r>
              <a:rPr lang="en-US" sz="3600" b="1" dirty="0" smtClean="0">
                <a:solidFill>
                  <a:schemeClr val="tx2">
                    <a:lumMod val="75000"/>
                  </a:schemeClr>
                </a:solidFill>
                <a:latin typeface="+mn-lt"/>
              </a:rPr>
              <a:t>Muscle </a:t>
            </a:r>
            <a:r>
              <a:rPr lang="en-US" sz="3600" b="1" dirty="0">
                <a:solidFill>
                  <a:schemeClr val="tx2">
                    <a:lumMod val="75000"/>
                  </a:schemeClr>
                </a:solidFill>
                <a:latin typeface="+mn-lt"/>
              </a:rPr>
              <a:t>atrophy</a:t>
            </a:r>
            <a:endParaRPr lang="en-US" sz="3600" b="1" dirty="0">
              <a:solidFill>
                <a:schemeClr val="tx2">
                  <a:lumMod val="75000"/>
                </a:schemeClr>
              </a:solidFill>
              <a:latin typeface="+mn-lt"/>
            </a:endParaRPr>
          </a:p>
        </p:txBody>
      </p:sp>
    </p:spTree>
    <p:extLst>
      <p:ext uri="{BB962C8B-B14F-4D97-AF65-F5344CB8AC3E}">
        <p14:creationId xmlns:p14="http://schemas.microsoft.com/office/powerpoint/2010/main" val="1651894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6543-5EC1-344F-8D0D-036E1EEBCD3B}"/>
              </a:ext>
            </a:extLst>
          </p:cNvPr>
          <p:cNvSpPr>
            <a:spLocks noGrp="1"/>
          </p:cNvSpPr>
          <p:nvPr>
            <p:ph type="ctrTitle"/>
          </p:nvPr>
        </p:nvSpPr>
        <p:spPr/>
        <p:txBody>
          <a:bodyPr/>
          <a:lstStyle/>
          <a:p>
            <a:r>
              <a:rPr lang="en-IE" dirty="0" err="1" smtClean="0"/>
              <a:t>Myogenesis</a:t>
            </a:r>
            <a:endParaRPr lang="en-US" dirty="0"/>
          </a:p>
        </p:txBody>
      </p:sp>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p:txBody>
          <a:bodyPr>
            <a:normAutofit/>
          </a:bodyPr>
          <a:lstStyle/>
          <a:p>
            <a:pPr algn="ctr">
              <a:lnSpc>
                <a:spcPct val="200000"/>
              </a:lnSpc>
            </a:pPr>
            <a:endParaRPr lang="en-US" sz="3600" b="1" dirty="0">
              <a:solidFill>
                <a:schemeClr val="tx2">
                  <a:lumMod val="75000"/>
                </a:schemeClr>
              </a:solidFill>
              <a:latin typeface="+mn-lt"/>
            </a:endParaRPr>
          </a:p>
        </p:txBody>
      </p:sp>
      <p:pic>
        <p:nvPicPr>
          <p:cNvPr id="2050" name="Picture 2" descr="Frontiers | The Microenvironment Is a Critical Regulator of Muscle Stem  Cell Activation and Proliferation | Cell and Developmental Bi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03" y="2235547"/>
            <a:ext cx="10405920" cy="4266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7318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6543-5EC1-344F-8D0D-036E1EEBCD3B}"/>
              </a:ext>
            </a:extLst>
          </p:cNvPr>
          <p:cNvSpPr>
            <a:spLocks noGrp="1"/>
          </p:cNvSpPr>
          <p:nvPr>
            <p:ph type="ctrTitle"/>
          </p:nvPr>
        </p:nvSpPr>
        <p:spPr/>
        <p:txBody>
          <a:bodyPr/>
          <a:lstStyle/>
          <a:p>
            <a:r>
              <a:rPr lang="en-IE" dirty="0" err="1" smtClean="0"/>
              <a:t>Myogenesis</a:t>
            </a:r>
            <a:endParaRPr lang="en-US" dirty="0"/>
          </a:p>
        </p:txBody>
      </p:sp>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p:txBody>
          <a:bodyPr>
            <a:normAutofit/>
          </a:bodyPr>
          <a:lstStyle/>
          <a:p>
            <a:pPr algn="ctr">
              <a:lnSpc>
                <a:spcPct val="200000"/>
              </a:lnSpc>
            </a:pPr>
            <a:endParaRPr lang="en-US" sz="3600" b="1" dirty="0">
              <a:solidFill>
                <a:schemeClr val="tx2">
                  <a:lumMod val="75000"/>
                </a:schemeClr>
              </a:solidFill>
              <a:latin typeface="+mn-lt"/>
            </a:endParaRPr>
          </a:p>
        </p:txBody>
      </p:sp>
      <p:pic>
        <p:nvPicPr>
          <p:cNvPr id="2050" name="Picture 2" descr="Frontiers | The Microenvironment Is a Critical Regulator of Muscle Stem  Cell Activation and Proliferation | Cell and Developmental Bi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03" y="2235547"/>
            <a:ext cx="10405920" cy="4266853"/>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1378857" y="3628572"/>
            <a:ext cx="2830286" cy="275771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8032543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6543-5EC1-344F-8D0D-036E1EEBCD3B}"/>
              </a:ext>
            </a:extLst>
          </p:cNvPr>
          <p:cNvSpPr>
            <a:spLocks noGrp="1"/>
          </p:cNvSpPr>
          <p:nvPr>
            <p:ph type="ctrTitle"/>
          </p:nvPr>
        </p:nvSpPr>
        <p:spPr/>
        <p:txBody>
          <a:bodyPr/>
          <a:lstStyle/>
          <a:p>
            <a:r>
              <a:rPr lang="en-US" dirty="0" err="1">
                <a:solidFill>
                  <a:schemeClr val="tx1"/>
                </a:solidFill>
              </a:rPr>
              <a:t>myomirs</a:t>
            </a:r>
            <a:endParaRPr lang="en-US" dirty="0"/>
          </a:p>
        </p:txBody>
      </p:sp>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p:txBody>
          <a:bodyPr>
            <a:normAutofit/>
          </a:bodyPr>
          <a:lstStyle/>
          <a:p>
            <a:pPr algn="ctr">
              <a:lnSpc>
                <a:spcPct val="200000"/>
              </a:lnSpc>
            </a:pPr>
            <a:endParaRPr lang="en-US" sz="3600" b="1" dirty="0">
              <a:solidFill>
                <a:schemeClr val="tx2">
                  <a:lumMod val="75000"/>
                </a:schemeClr>
              </a:solidFill>
              <a:latin typeface="+mn-lt"/>
            </a:endParaRPr>
          </a:p>
        </p:txBody>
      </p:sp>
      <p:pic>
        <p:nvPicPr>
          <p:cNvPr id="5124" name="Picture 4" descr="MicroRNA-206: a Promising Theranostic Mark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65" y="1449841"/>
            <a:ext cx="9144000" cy="463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9556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ACB757-AA75-9D42-960A-7EA24B7B5FAD}"/>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Why </a:t>
            </a:r>
            <a:r>
              <a:rPr lang="en-US" dirty="0" err="1" smtClean="0"/>
              <a:t>miRNAS</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endParaRPr lang="en-US"/>
          </a:p>
        </p:txBody>
      </p:sp>
      <p:pic>
        <p:nvPicPr>
          <p:cNvPr id="7170" name="Picture 2" descr="DNA damage—how and why we age? | eLif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78796" y="1409700"/>
            <a:ext cx="6943537" cy="467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6890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rot="8144202">
            <a:off x="4193308" y="3634240"/>
            <a:ext cx="8579263" cy="2717695"/>
            <a:chOff x="3612737" y="2835954"/>
            <a:chExt cx="8579263" cy="2717695"/>
          </a:xfrm>
        </p:grpSpPr>
        <p:pic>
          <p:nvPicPr>
            <p:cNvPr id="6" name="Picture 5"/>
            <p:cNvPicPr>
              <a:picLocks noChangeAspect="1"/>
            </p:cNvPicPr>
            <p:nvPr/>
          </p:nvPicPr>
          <p:blipFill rotWithShape="1">
            <a:blip r:embed="rId3">
              <a:clrChange>
                <a:clrFrom>
                  <a:srgbClr val="FFFFFF"/>
                </a:clrFrom>
                <a:clrTo>
                  <a:srgbClr val="FFFFFF">
                    <a:alpha val="0"/>
                  </a:srgbClr>
                </a:clrTo>
              </a:clrChange>
              <a:grayscl/>
            </a:blip>
            <a:srcRect l="7851"/>
            <a:stretch/>
          </p:blipFill>
          <p:spPr>
            <a:xfrm>
              <a:off x="3612737" y="2835954"/>
              <a:ext cx="8579263" cy="2717695"/>
            </a:xfrm>
            <a:prstGeom prst="rect">
              <a:avLst/>
            </a:prstGeom>
          </p:spPr>
        </p:pic>
        <p:sp>
          <p:nvSpPr>
            <p:cNvPr id="5" name="Rectangle 4"/>
            <p:cNvSpPr/>
            <p:nvPr/>
          </p:nvSpPr>
          <p:spPr>
            <a:xfrm>
              <a:off x="8868229" y="3265714"/>
              <a:ext cx="638628" cy="26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8352972" y="4279052"/>
              <a:ext cx="878114" cy="234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2" name="Content Placeholder 1">
            <a:extLst>
              <a:ext uri="{FF2B5EF4-FFF2-40B4-BE49-F238E27FC236}">
                <a16:creationId xmlns:a16="http://schemas.microsoft.com/office/drawing/2014/main" id="{0AACB757-AA75-9D42-960A-7EA24B7B5FAD}"/>
              </a:ext>
            </a:extLst>
          </p:cNvPr>
          <p:cNvSpPr>
            <a:spLocks noGrp="1"/>
          </p:cNvSpPr>
          <p:nvPr>
            <p:ph idx="1"/>
          </p:nvPr>
        </p:nvSpPr>
        <p:spPr>
          <a:xfrm>
            <a:off x="778565" y="2235547"/>
            <a:ext cx="9144000" cy="3918510"/>
          </a:xfrm>
        </p:spPr>
        <p:txBody>
          <a:bodyPr>
            <a:normAutofit fontScale="62500" lnSpcReduction="20000"/>
          </a:bodyPr>
          <a:lstStyle/>
          <a:p>
            <a:pPr marL="571500" indent="-571500">
              <a:lnSpc>
                <a:spcPct val="120000"/>
              </a:lnSpc>
            </a:pPr>
            <a:r>
              <a:rPr lang="en-US" sz="3600" b="1" dirty="0">
                <a:solidFill>
                  <a:schemeClr val="tx2">
                    <a:lumMod val="75000"/>
                  </a:schemeClr>
                </a:solidFill>
                <a:latin typeface="+mn-lt"/>
              </a:rPr>
              <a:t>18-25 </a:t>
            </a:r>
            <a:r>
              <a:rPr lang="en-US" sz="3600" b="1" dirty="0" err="1">
                <a:solidFill>
                  <a:schemeClr val="tx2">
                    <a:lumMod val="75000"/>
                  </a:schemeClr>
                </a:solidFill>
                <a:latin typeface="+mn-lt"/>
              </a:rPr>
              <a:t>nt</a:t>
            </a:r>
            <a:r>
              <a:rPr lang="en-US" sz="3600" b="1" dirty="0">
                <a:solidFill>
                  <a:schemeClr val="tx2">
                    <a:lumMod val="75000"/>
                  </a:schemeClr>
                </a:solidFill>
                <a:latin typeface="+mn-lt"/>
              </a:rPr>
              <a:t>  single stranded</a:t>
            </a:r>
          </a:p>
          <a:p>
            <a:pPr marL="571500" indent="-571500">
              <a:lnSpc>
                <a:spcPct val="170000"/>
              </a:lnSpc>
            </a:pPr>
            <a:r>
              <a:rPr lang="en-US" sz="3600" b="1" dirty="0">
                <a:solidFill>
                  <a:schemeClr val="tx2">
                    <a:lumMod val="75000"/>
                  </a:schemeClr>
                </a:solidFill>
                <a:latin typeface="+mn-lt"/>
              </a:rPr>
              <a:t>conserved small non-coding RNAs</a:t>
            </a:r>
          </a:p>
          <a:p>
            <a:pPr marL="571500" indent="-571500">
              <a:lnSpc>
                <a:spcPct val="170000"/>
              </a:lnSpc>
            </a:pPr>
            <a:r>
              <a:rPr lang="en-IE" sz="3600" b="1" dirty="0">
                <a:solidFill>
                  <a:schemeClr val="tx2">
                    <a:lumMod val="75000"/>
                  </a:schemeClr>
                </a:solidFill>
                <a:latin typeface="+mn-lt"/>
              </a:rPr>
              <a:t>regulate almost all cellular functions </a:t>
            </a:r>
            <a:endParaRPr lang="en-IE" sz="3600" b="1" dirty="0">
              <a:solidFill>
                <a:schemeClr val="tx2">
                  <a:lumMod val="75000"/>
                </a:schemeClr>
              </a:solidFill>
              <a:latin typeface="+mn-lt"/>
            </a:endParaRPr>
          </a:p>
          <a:p>
            <a:pPr marL="1028700" lvl="1" indent="-571500">
              <a:lnSpc>
                <a:spcPct val="170000"/>
              </a:lnSpc>
            </a:pPr>
            <a:r>
              <a:rPr lang="en-IE" sz="3200" b="1" dirty="0" smtClean="0">
                <a:solidFill>
                  <a:schemeClr val="tx2">
                    <a:lumMod val="75000"/>
                  </a:schemeClr>
                </a:solidFill>
                <a:latin typeface="+mn-lt"/>
              </a:rPr>
              <a:t>cell proliferation</a:t>
            </a:r>
          </a:p>
          <a:p>
            <a:pPr marL="1028700" lvl="1" indent="-571500">
              <a:lnSpc>
                <a:spcPct val="170000"/>
              </a:lnSpc>
            </a:pPr>
            <a:r>
              <a:rPr lang="en-IE" sz="3200" b="1" dirty="0" smtClean="0">
                <a:solidFill>
                  <a:schemeClr val="tx2">
                    <a:lumMod val="75000"/>
                  </a:schemeClr>
                </a:solidFill>
                <a:latin typeface="+mn-lt"/>
              </a:rPr>
              <a:t>Growth</a:t>
            </a:r>
          </a:p>
          <a:p>
            <a:pPr marL="1028700" lvl="1" indent="-571500">
              <a:lnSpc>
                <a:spcPct val="170000"/>
              </a:lnSpc>
            </a:pPr>
            <a:r>
              <a:rPr lang="en-IE" sz="3200" b="1" dirty="0" smtClean="0">
                <a:solidFill>
                  <a:schemeClr val="tx2">
                    <a:lumMod val="75000"/>
                  </a:schemeClr>
                </a:solidFill>
                <a:latin typeface="+mn-lt"/>
              </a:rPr>
              <a:t>differentiation </a:t>
            </a:r>
          </a:p>
          <a:p>
            <a:pPr marL="1028700" lvl="1" indent="-571500">
              <a:lnSpc>
                <a:spcPct val="170000"/>
              </a:lnSpc>
            </a:pPr>
            <a:r>
              <a:rPr lang="en-IE" sz="3200" b="1" dirty="0" smtClean="0">
                <a:solidFill>
                  <a:schemeClr val="tx2">
                    <a:lumMod val="75000"/>
                  </a:schemeClr>
                </a:solidFill>
                <a:latin typeface="+mn-lt"/>
              </a:rPr>
              <a:t>fate </a:t>
            </a:r>
            <a:r>
              <a:rPr lang="en-IE" sz="3200" b="1" dirty="0">
                <a:solidFill>
                  <a:schemeClr val="tx2">
                    <a:lumMod val="75000"/>
                  </a:schemeClr>
                </a:solidFill>
                <a:latin typeface="+mn-lt"/>
              </a:rPr>
              <a:t>and behaviour of stem cells</a:t>
            </a:r>
            <a:endParaRPr lang="en-US" sz="3200" b="1" dirty="0">
              <a:solidFill>
                <a:schemeClr val="tx2">
                  <a:lumMod val="75000"/>
                </a:schemeClr>
              </a:solidFill>
              <a:latin typeface="+mn-lt"/>
            </a:endParaRPr>
          </a:p>
          <a:p>
            <a:endParaRPr lang="en-IE" dirty="0"/>
          </a:p>
          <a:p>
            <a:endParaRPr lang="en-US" dirty="0"/>
          </a:p>
        </p:txBody>
      </p:sp>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What is a miRNA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2152140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E" dirty="0"/>
              <a:t>miRNAs fall into the class of </a:t>
            </a:r>
            <a:r>
              <a:rPr lang="en-IE" dirty="0" err="1" smtClean="0"/>
              <a:t>RNAibased</a:t>
            </a:r>
            <a:r>
              <a:rPr lang="en-IE" dirty="0" smtClean="0"/>
              <a:t> therapeutics</a:t>
            </a:r>
          </a:p>
          <a:p>
            <a:r>
              <a:rPr lang="en-IE" dirty="0" smtClean="0"/>
              <a:t>1,120,000 Academic Google</a:t>
            </a:r>
          </a:p>
          <a:p>
            <a:r>
              <a:rPr lang="en-IE" dirty="0" smtClean="0"/>
              <a:t>134,677 in PubMed</a:t>
            </a:r>
            <a:endParaRPr lang="en-IE" dirty="0"/>
          </a:p>
        </p:txBody>
      </p:sp>
      <p:sp>
        <p:nvSpPr>
          <p:cNvPr id="3" name="Title 2"/>
          <p:cNvSpPr>
            <a:spLocks noGrp="1"/>
          </p:cNvSpPr>
          <p:nvPr>
            <p:ph type="title"/>
          </p:nvPr>
        </p:nvSpPr>
        <p:spPr>
          <a:xfrm>
            <a:off x="648000" y="648000"/>
            <a:ext cx="10624838" cy="720000"/>
          </a:xfrm>
        </p:spPr>
        <p:txBody>
          <a:bodyPr>
            <a:normAutofit/>
          </a:bodyPr>
          <a:lstStyle/>
          <a:p>
            <a:r>
              <a:rPr lang="en-US" b="1" dirty="0">
                <a:solidFill>
                  <a:srgbClr val="4D1282"/>
                </a:solidFill>
                <a:latin typeface="Arial" panose="020B0604020202020204" pitchFamily="34" charset="0"/>
              </a:rPr>
              <a:t>Evolution of </a:t>
            </a:r>
            <a:r>
              <a:rPr lang="en-US" b="1" dirty="0">
                <a:solidFill>
                  <a:srgbClr val="4D1282"/>
                </a:solidFill>
                <a:latin typeface="Arial" panose="020B0604020202020204" pitchFamily="34" charset="0"/>
              </a:rPr>
              <a:t>miRNA</a:t>
            </a:r>
            <a:r>
              <a:rPr lang="en-US" b="1" dirty="0">
                <a:solidFill>
                  <a:srgbClr val="4D1282"/>
                </a:solidFill>
                <a:latin typeface="Arial" panose="020B0604020202020204" pitchFamily="34" charset="0"/>
              </a:rPr>
              <a:t> </a:t>
            </a:r>
            <a:r>
              <a:rPr lang="en-US" b="1" dirty="0" smtClean="0">
                <a:solidFill>
                  <a:srgbClr val="4D1282"/>
                </a:solidFill>
                <a:latin typeface="Arial" panose="020B0604020202020204" pitchFamily="34" charset="0"/>
              </a:rPr>
              <a:t>study</a:t>
            </a:r>
            <a:endParaRPr lang="en-IE" b="1" dirty="0">
              <a:solidFill>
                <a:srgbClr val="4D1282"/>
              </a:solidFill>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1021" y="2980784"/>
            <a:ext cx="7316221" cy="3877216"/>
          </a:xfrm>
          <a:prstGeom prst="rect">
            <a:avLst/>
          </a:prstGeom>
        </p:spPr>
      </p:pic>
    </p:spTree>
    <p:extLst>
      <p:ext uri="{BB962C8B-B14F-4D97-AF65-F5344CB8AC3E}">
        <p14:creationId xmlns:p14="http://schemas.microsoft.com/office/powerpoint/2010/main" val="32768688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02588" y="2071688"/>
            <a:ext cx="9419872" cy="3884838"/>
          </a:xfrm>
          <a:prstGeom prst="rect">
            <a:avLst/>
          </a:prstGeom>
        </p:spPr>
      </p:pic>
      <p:sp>
        <p:nvSpPr>
          <p:cNvPr id="3" name="Title 2"/>
          <p:cNvSpPr>
            <a:spLocks noGrp="1"/>
          </p:cNvSpPr>
          <p:nvPr>
            <p:ph type="title"/>
          </p:nvPr>
        </p:nvSpPr>
        <p:spPr/>
        <p:txBody>
          <a:bodyPr>
            <a:normAutofit/>
          </a:bodyPr>
          <a:lstStyle/>
          <a:p>
            <a:r>
              <a:rPr lang="en-US" b="1" dirty="0">
                <a:solidFill>
                  <a:srgbClr val="4D1282"/>
                </a:solidFill>
                <a:latin typeface="Arial" panose="020B0604020202020204" pitchFamily="34" charset="0"/>
              </a:rPr>
              <a:t>Number </a:t>
            </a:r>
            <a:r>
              <a:rPr lang="en-US" b="1" dirty="0">
                <a:solidFill>
                  <a:srgbClr val="4D1282"/>
                </a:solidFill>
                <a:latin typeface="Arial" panose="020B0604020202020204" pitchFamily="34" charset="0"/>
              </a:rPr>
              <a:t>of</a:t>
            </a:r>
            <a:r>
              <a:rPr lang="en-US" b="1" dirty="0">
                <a:solidFill>
                  <a:srgbClr val="4D1282"/>
                </a:solidFill>
                <a:latin typeface="Arial" panose="020B0604020202020204" pitchFamily="34" charset="0"/>
              </a:rPr>
              <a:t> miRNA in some DB</a:t>
            </a:r>
            <a:endParaRPr lang="en-IE" b="1" dirty="0">
              <a:solidFill>
                <a:srgbClr val="4D1282"/>
              </a:solidFill>
              <a:latin typeface="Arial" panose="020B0604020202020204" pitchFamily="34" charset="0"/>
            </a:endParaRPr>
          </a:p>
        </p:txBody>
      </p:sp>
    </p:spTree>
    <p:extLst>
      <p:ext uri="{BB962C8B-B14F-4D97-AF65-F5344CB8AC3E}">
        <p14:creationId xmlns:p14="http://schemas.microsoft.com/office/powerpoint/2010/main" val="3170113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solidFill>
                  <a:srgbClr val="4D1282"/>
                </a:solidFill>
                <a:latin typeface="Arial" panose="020B0604020202020204" pitchFamily="34" charset="0"/>
              </a:rPr>
              <a:t> </a:t>
            </a:r>
            <a:r>
              <a:rPr lang="en-IE" b="1" dirty="0">
                <a:solidFill>
                  <a:srgbClr val="4D1282"/>
                </a:solidFill>
                <a:latin typeface="Arial" panose="020B0604020202020204" pitchFamily="34" charset="0"/>
              </a:rPr>
              <a:t>Garbage</a:t>
            </a:r>
            <a:r>
              <a:rPr lang="en-IE" b="1" dirty="0">
                <a:solidFill>
                  <a:srgbClr val="4D1282"/>
                </a:solidFill>
                <a:latin typeface="Arial" panose="020B0604020202020204" pitchFamily="34" charset="0"/>
              </a:rPr>
              <a:t> in, garbage out (GIGO) </a:t>
            </a:r>
            <a:endParaRPr lang="en-IE" b="1" dirty="0">
              <a:solidFill>
                <a:srgbClr val="4D1282"/>
              </a:solidFill>
              <a:latin typeface="Arial" panose="020B0604020202020204" pitchFamily="34" charset="0"/>
            </a:endParaRPr>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18</a:t>
            </a:fld>
            <a:endParaRPr lang="en-IE"/>
          </a:p>
        </p:txBody>
      </p:sp>
      <p:sp>
        <p:nvSpPr>
          <p:cNvPr id="5" name="Oval 4"/>
          <p:cNvSpPr/>
          <p:nvPr/>
        </p:nvSpPr>
        <p:spPr>
          <a:xfrm>
            <a:off x="1518105" y="2561060"/>
            <a:ext cx="2028402" cy="2028402"/>
          </a:xfrm>
          <a:prstGeom prst="ellipse">
            <a:avLst/>
          </a:prstGeom>
          <a:solidFill>
            <a:srgbClr val="774F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Garbage data</a:t>
            </a:r>
            <a:endParaRPr lang="en-IE" dirty="0"/>
          </a:p>
        </p:txBody>
      </p:sp>
      <p:sp>
        <p:nvSpPr>
          <p:cNvPr id="6" name="Oval 5"/>
          <p:cNvSpPr/>
          <p:nvPr/>
        </p:nvSpPr>
        <p:spPr>
          <a:xfrm>
            <a:off x="5021420" y="2560849"/>
            <a:ext cx="2028402" cy="2028402"/>
          </a:xfrm>
          <a:prstGeom prst="ellipse">
            <a:avLst/>
          </a:prstGeom>
          <a:solidFill>
            <a:srgbClr val="FF71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amazing Data Science project ever</a:t>
            </a:r>
            <a:endParaRPr lang="en-IE" dirty="0"/>
          </a:p>
        </p:txBody>
      </p:sp>
      <p:sp>
        <p:nvSpPr>
          <p:cNvPr id="7" name="Oval 6"/>
          <p:cNvSpPr/>
          <p:nvPr/>
        </p:nvSpPr>
        <p:spPr>
          <a:xfrm>
            <a:off x="8424703" y="2560638"/>
            <a:ext cx="2028402" cy="2028402"/>
          </a:xfrm>
          <a:prstGeom prst="ellipse">
            <a:avLst/>
          </a:prstGeom>
          <a:solidFill>
            <a:srgbClr val="774F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Garbage results</a:t>
            </a:r>
            <a:endParaRPr lang="en-IE" dirty="0"/>
          </a:p>
        </p:txBody>
      </p:sp>
      <p:sp>
        <p:nvSpPr>
          <p:cNvPr id="8" name="Right Arrow 7"/>
          <p:cNvSpPr/>
          <p:nvPr/>
        </p:nvSpPr>
        <p:spPr>
          <a:xfrm>
            <a:off x="3789819" y="3260721"/>
            <a:ext cx="1042987" cy="657225"/>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ight Arrow 8"/>
          <p:cNvSpPr/>
          <p:nvPr/>
        </p:nvSpPr>
        <p:spPr>
          <a:xfrm>
            <a:off x="7199778" y="3255953"/>
            <a:ext cx="1042987" cy="657225"/>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995317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85901" y="138371"/>
            <a:ext cx="7961930" cy="11139229"/>
          </a:xfrm>
        </p:spPr>
      </p:pic>
      <p:sp>
        <p:nvSpPr>
          <p:cNvPr id="3" name="Title 2"/>
          <p:cNvSpPr>
            <a:spLocks noGrp="1"/>
          </p:cNvSpPr>
          <p:nvPr>
            <p:ph type="title"/>
          </p:nvPr>
        </p:nvSpPr>
        <p:spPr/>
        <p:txBody>
          <a:bodyPr/>
          <a:lstStyle/>
          <a:p>
            <a:endParaRPr lang="en-IE"/>
          </a:p>
        </p:txBody>
      </p:sp>
    </p:spTree>
    <p:extLst>
      <p:ext uri="{BB962C8B-B14F-4D97-AF65-F5344CB8AC3E}">
        <p14:creationId xmlns:p14="http://schemas.microsoft.com/office/powerpoint/2010/main" val="256581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70833E-6 4.07407E-6 L 0.00364 -0.63264 " pathEditMode="relative" rAng="0" ptsTypes="AA">
                                      <p:cBhvr>
                                        <p:cTn id="6" dur="4000" fill="hold"/>
                                        <p:tgtEl>
                                          <p:spTgt spid="4"/>
                                        </p:tgtEl>
                                        <p:attrNameLst>
                                          <p:attrName>ppt_x</p:attrName>
                                          <p:attrName>ppt_y</p:attrName>
                                        </p:attrNameLst>
                                      </p:cBhvr>
                                      <p:rCtr x="182" y="-3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9DAE-A647-B341-9532-F8A64C98A445}"/>
              </a:ext>
            </a:extLst>
          </p:cNvPr>
          <p:cNvSpPr>
            <a:spLocks noGrp="1"/>
          </p:cNvSpPr>
          <p:nvPr>
            <p:ph type="ctrTitle"/>
          </p:nvPr>
        </p:nvSpPr>
        <p:spPr>
          <a:xfrm>
            <a:off x="831850" y="2320484"/>
            <a:ext cx="8573407" cy="1761089"/>
          </a:xfrm>
        </p:spPr>
        <p:txBody>
          <a:bodyPr>
            <a:noAutofit/>
          </a:bodyPr>
          <a:lstStyle/>
          <a:p>
            <a:r>
              <a:rPr lang="en-US" sz="3600" dirty="0"/>
              <a:t>Computational approaches for the therapeutic target discovery to </a:t>
            </a:r>
            <a:r>
              <a:rPr lang="en-US" sz="3600" dirty="0" err="1" smtClean="0"/>
              <a:t>ame-liorate</a:t>
            </a:r>
            <a:r>
              <a:rPr lang="en-US" sz="3600" dirty="0" smtClean="0"/>
              <a:t> </a:t>
            </a:r>
            <a:r>
              <a:rPr lang="en-US" sz="3600" dirty="0"/>
              <a:t>muscle </a:t>
            </a:r>
            <a:r>
              <a:rPr lang="en-US" sz="3600" dirty="0" smtClean="0"/>
              <a:t>wasting during </a:t>
            </a:r>
            <a:r>
              <a:rPr lang="en-US" sz="3600" dirty="0"/>
              <a:t>aging and disease </a:t>
            </a:r>
            <a:endParaRPr lang="en-US" dirty="0"/>
          </a:p>
        </p:txBody>
      </p:sp>
      <p:sp>
        <p:nvSpPr>
          <p:cNvPr id="3" name="Text Placeholder 2">
            <a:extLst>
              <a:ext uri="{FF2B5EF4-FFF2-40B4-BE49-F238E27FC236}">
                <a16:creationId xmlns:a16="http://schemas.microsoft.com/office/drawing/2014/main" id="{63484C67-77FE-694E-A030-A92899E0BB39}"/>
              </a:ext>
            </a:extLst>
          </p:cNvPr>
          <p:cNvSpPr>
            <a:spLocks noGrp="1"/>
          </p:cNvSpPr>
          <p:nvPr>
            <p:ph type="body" idx="10"/>
          </p:nvPr>
        </p:nvSpPr>
        <p:spPr>
          <a:xfrm>
            <a:off x="831850" y="4407573"/>
            <a:ext cx="7689574" cy="1157204"/>
          </a:xfrm>
        </p:spPr>
        <p:txBody>
          <a:bodyPr>
            <a:normAutofit fontScale="92500" lnSpcReduction="10000"/>
          </a:bodyPr>
          <a:lstStyle/>
          <a:p>
            <a:r>
              <a:rPr lang="en-IE" dirty="0" err="1" smtClean="0"/>
              <a:t>Msc</a:t>
            </a:r>
            <a:r>
              <a:rPr lang="en-IE" dirty="0" smtClean="0"/>
              <a:t> Karen Guerrero Vazquez</a:t>
            </a:r>
          </a:p>
          <a:p>
            <a:pPr algn="r"/>
            <a:r>
              <a:rPr lang="en-US" dirty="0"/>
              <a:t>Dr. </a:t>
            </a:r>
            <a:r>
              <a:rPr lang="en-US" dirty="0" err="1"/>
              <a:t>Katarzyna</a:t>
            </a:r>
            <a:r>
              <a:rPr lang="en-US" dirty="0"/>
              <a:t> </a:t>
            </a:r>
            <a:r>
              <a:rPr lang="en-US" dirty="0" err="1"/>
              <a:t>Whysall</a:t>
            </a:r>
            <a:endParaRPr lang="en-US" dirty="0"/>
          </a:p>
          <a:p>
            <a:pPr algn="r"/>
            <a:r>
              <a:rPr lang="en-US" dirty="0"/>
              <a:t>Dr. </a:t>
            </a:r>
            <a:r>
              <a:rPr lang="en-US" dirty="0" err="1"/>
              <a:t>Pilib</a:t>
            </a:r>
            <a:r>
              <a:rPr lang="en-US" dirty="0"/>
              <a:t> O </a:t>
            </a:r>
            <a:r>
              <a:rPr lang="en-US" dirty="0" err="1"/>
              <a:t>Broin</a:t>
            </a:r>
            <a:endParaRPr lang="en-US" dirty="0"/>
          </a:p>
          <a:p>
            <a:endParaRPr lang="en-US" dirty="0"/>
          </a:p>
        </p:txBody>
      </p:sp>
    </p:spTree>
    <p:extLst>
      <p:ext uri="{BB962C8B-B14F-4D97-AF65-F5344CB8AC3E}">
        <p14:creationId xmlns:p14="http://schemas.microsoft.com/office/powerpoint/2010/main" val="35135545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endParaRPr lang="en-US"/>
          </a:p>
        </p:txBody>
      </p:sp>
      <p:sp>
        <p:nvSpPr>
          <p:cNvPr id="10" name="Content Placeholder 9"/>
          <p:cNvSpPr>
            <a:spLocks noGrp="1"/>
          </p:cNvSpPr>
          <p:nvPr>
            <p:ph idx="1"/>
          </p:nvPr>
        </p:nvSpPr>
        <p:spPr/>
        <p:txBody>
          <a:bodyPr>
            <a:normAutofit/>
          </a:bodyPr>
          <a:lstStyle/>
          <a:p>
            <a:pPr>
              <a:lnSpc>
                <a:spcPct val="250000"/>
              </a:lnSpc>
            </a:pPr>
            <a:r>
              <a:rPr lang="en-US" sz="3600" b="1" dirty="0" smtClean="0">
                <a:solidFill>
                  <a:schemeClr val="tx2">
                    <a:lumMod val="75000"/>
                  </a:schemeClr>
                </a:solidFill>
                <a:latin typeface="+mn-lt"/>
              </a:rPr>
              <a:t>New</a:t>
            </a:r>
            <a:endParaRPr lang="en-US" sz="3600" b="1" dirty="0">
              <a:solidFill>
                <a:schemeClr val="tx2">
                  <a:lumMod val="75000"/>
                </a:schemeClr>
              </a:solidFill>
              <a:latin typeface="+mn-lt"/>
            </a:endParaRPr>
          </a:p>
          <a:p>
            <a:r>
              <a:rPr lang="en-US" sz="3600" b="1" dirty="0">
                <a:solidFill>
                  <a:schemeClr val="tx2">
                    <a:lumMod val="75000"/>
                  </a:schemeClr>
                </a:solidFill>
                <a:latin typeface="+mn-lt"/>
              </a:rPr>
              <a:t>Relevant</a:t>
            </a:r>
            <a:endParaRPr lang="en-IE" sz="3600" b="1" dirty="0">
              <a:solidFill>
                <a:schemeClr val="tx2">
                  <a:lumMod val="75000"/>
                </a:schemeClr>
              </a:solidFill>
              <a:latin typeface="+mn-lt"/>
            </a:endParaRPr>
          </a:p>
        </p:txBody>
      </p:sp>
      <p:sp>
        <p:nvSpPr>
          <p:cNvPr id="12" name="Rectangle 11"/>
          <p:cNvSpPr/>
          <p:nvPr/>
        </p:nvSpPr>
        <p:spPr>
          <a:xfrm>
            <a:off x="4923251" y="2533134"/>
            <a:ext cx="5599605" cy="584775"/>
          </a:xfrm>
          <a:prstGeom prst="rect">
            <a:avLst/>
          </a:prstGeom>
        </p:spPr>
        <p:txBody>
          <a:bodyPr wrap="square">
            <a:spAutoFit/>
          </a:bodyPr>
          <a:lstStyle/>
          <a:p>
            <a:r>
              <a:rPr lang="en-IE" sz="3200" dirty="0" smtClean="0">
                <a:solidFill>
                  <a:schemeClr val="tx2">
                    <a:lumMod val="75000"/>
                  </a:schemeClr>
                </a:solidFill>
                <a:latin typeface="Bernard MT Condensed" panose="02050806060905020404" pitchFamily="18" charset="0"/>
              </a:rPr>
              <a:t>Multiple Objective Optimization</a:t>
            </a:r>
          </a:p>
        </p:txBody>
      </p:sp>
      <p:sp>
        <p:nvSpPr>
          <p:cNvPr id="13" name="Rectangle 12"/>
          <p:cNvSpPr/>
          <p:nvPr/>
        </p:nvSpPr>
        <p:spPr>
          <a:xfrm>
            <a:off x="3614009" y="3400782"/>
            <a:ext cx="3368089" cy="523220"/>
          </a:xfrm>
          <a:prstGeom prst="rect">
            <a:avLst/>
          </a:prstGeom>
        </p:spPr>
        <p:txBody>
          <a:bodyPr wrap="square">
            <a:spAutoFit/>
          </a:bodyPr>
          <a:lstStyle/>
          <a:p>
            <a:r>
              <a:rPr lang="en-US" sz="2800" b="1" dirty="0" smtClean="0">
                <a:solidFill>
                  <a:schemeClr val="tx2">
                    <a:lumMod val="75000"/>
                  </a:schemeClr>
                </a:solidFill>
              </a:rPr>
              <a:t>PUBMD</a:t>
            </a:r>
            <a:endParaRPr lang="en-IE" sz="2800" dirty="0"/>
          </a:p>
        </p:txBody>
      </p:sp>
    </p:spTree>
    <p:extLst>
      <p:ext uri="{BB962C8B-B14F-4D97-AF65-F5344CB8AC3E}">
        <p14:creationId xmlns:p14="http://schemas.microsoft.com/office/powerpoint/2010/main" val="16257429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r>
              <a:rPr lang="en-US" b="1" dirty="0">
                <a:solidFill>
                  <a:schemeClr val="tx2">
                    <a:lumMod val="75000"/>
                  </a:schemeClr>
                </a:solidFill>
              </a:rPr>
              <a:t>PUBMED</a:t>
            </a:r>
            <a:endParaRPr lang="en-US" dirty="0"/>
          </a:p>
        </p:txBody>
      </p:sp>
      <p:sp>
        <p:nvSpPr>
          <p:cNvPr id="10" name="Content Placeholder 9"/>
          <p:cNvSpPr>
            <a:spLocks noGrp="1"/>
          </p:cNvSpPr>
          <p:nvPr>
            <p:ph idx="1"/>
          </p:nvPr>
        </p:nvSpPr>
        <p:spPr>
          <a:xfrm>
            <a:off x="2636394" y="2235547"/>
            <a:ext cx="7044635" cy="3598723"/>
          </a:xfrm>
        </p:spPr>
        <p:txBody>
          <a:bodyPr>
            <a:normAutofit/>
          </a:bodyPr>
          <a:lstStyle/>
          <a:p>
            <a:pPr marL="0" indent="0">
              <a:buNone/>
            </a:pPr>
            <a:r>
              <a:rPr lang="en-IE" sz="2800" b="1" dirty="0"/>
              <a:t>(</a:t>
            </a:r>
            <a:r>
              <a:rPr lang="en-IE" sz="2800" dirty="0"/>
              <a:t>"database"</a:t>
            </a:r>
            <a:r>
              <a:rPr lang="en-IE" sz="2800" dirty="0">
                <a:solidFill>
                  <a:schemeClr val="accent1">
                    <a:lumMod val="75000"/>
                  </a:schemeClr>
                </a:solidFill>
              </a:rPr>
              <a:t>[Title]</a:t>
            </a:r>
            <a:r>
              <a:rPr lang="en-IE" sz="2800" dirty="0"/>
              <a:t>   </a:t>
            </a:r>
            <a:r>
              <a:rPr lang="en-IE" sz="2800" dirty="0">
                <a:solidFill>
                  <a:schemeClr val="accent6">
                    <a:lumMod val="75000"/>
                  </a:schemeClr>
                </a:solidFill>
              </a:rPr>
              <a:t>OR</a:t>
            </a:r>
            <a:r>
              <a:rPr lang="en-IE" sz="2800" dirty="0"/>
              <a:t>   "repository"</a:t>
            </a:r>
            <a:r>
              <a:rPr lang="en-IE" sz="2800" dirty="0">
                <a:solidFill>
                  <a:srgbClr val="0070C0"/>
                </a:solidFill>
              </a:rPr>
              <a:t>[</a:t>
            </a:r>
            <a:r>
              <a:rPr lang="en-IE" sz="2800" dirty="0">
                <a:solidFill>
                  <a:schemeClr val="accent1">
                    <a:lumMod val="75000"/>
                  </a:schemeClr>
                </a:solidFill>
              </a:rPr>
              <a:t>Title] </a:t>
            </a:r>
          </a:p>
          <a:p>
            <a:pPr marL="457200" lvl="1" indent="0">
              <a:buNone/>
            </a:pPr>
            <a:r>
              <a:rPr lang="en-IE" sz="2800" dirty="0"/>
              <a:t>                </a:t>
            </a:r>
            <a:r>
              <a:rPr lang="en-IE" sz="2800" dirty="0">
                <a:solidFill>
                  <a:schemeClr val="accent6">
                    <a:lumMod val="75000"/>
                  </a:schemeClr>
                </a:solidFill>
              </a:rPr>
              <a:t>OR</a:t>
            </a:r>
            <a:r>
              <a:rPr lang="en-IE" sz="2800" dirty="0"/>
              <a:t>    "dataset"</a:t>
            </a:r>
            <a:r>
              <a:rPr lang="en-IE" sz="2800" dirty="0">
                <a:solidFill>
                  <a:srgbClr val="0070C0"/>
                </a:solidFill>
              </a:rPr>
              <a:t>[</a:t>
            </a:r>
            <a:r>
              <a:rPr lang="en-IE" sz="2800" dirty="0">
                <a:solidFill>
                  <a:schemeClr val="accent1">
                    <a:lumMod val="75000"/>
                  </a:schemeClr>
                </a:solidFill>
              </a:rPr>
              <a:t>Title]</a:t>
            </a:r>
            <a:r>
              <a:rPr lang="en-IE" sz="2800" b="1" dirty="0"/>
              <a:t>)</a:t>
            </a:r>
            <a:r>
              <a:rPr lang="en-IE" sz="2800" dirty="0"/>
              <a:t> </a:t>
            </a:r>
          </a:p>
          <a:p>
            <a:pPr marL="457200" lvl="1" indent="0">
              <a:buNone/>
            </a:pPr>
            <a:endParaRPr lang="en-IE" sz="2800" dirty="0"/>
          </a:p>
          <a:p>
            <a:pPr marL="0" indent="0" algn="ctr">
              <a:buNone/>
            </a:pPr>
            <a:r>
              <a:rPr lang="en-IE" sz="2800" dirty="0">
                <a:solidFill>
                  <a:schemeClr val="accent6">
                    <a:lumMod val="75000"/>
                  </a:schemeClr>
                </a:solidFill>
              </a:rPr>
              <a:t>AND</a:t>
            </a:r>
            <a:r>
              <a:rPr lang="en-IE" sz="2800" dirty="0"/>
              <a:t> </a:t>
            </a:r>
          </a:p>
          <a:p>
            <a:pPr marL="0" indent="0">
              <a:buNone/>
            </a:pPr>
            <a:endParaRPr lang="en-IE" sz="2800" dirty="0"/>
          </a:p>
          <a:p>
            <a:pPr marL="0" indent="0">
              <a:buNone/>
            </a:pPr>
            <a:r>
              <a:rPr lang="en-IE" sz="2800" b="1" dirty="0"/>
              <a:t>(</a:t>
            </a:r>
            <a:r>
              <a:rPr lang="en-IE" sz="2800" dirty="0"/>
              <a:t>"miRNA"</a:t>
            </a:r>
            <a:r>
              <a:rPr lang="en-IE" sz="2800" dirty="0">
                <a:solidFill>
                  <a:srgbClr val="0070C0"/>
                </a:solidFill>
              </a:rPr>
              <a:t>[</a:t>
            </a:r>
            <a:r>
              <a:rPr lang="en-IE" sz="2800" dirty="0">
                <a:solidFill>
                  <a:schemeClr val="accent1">
                    <a:lumMod val="75000"/>
                  </a:schemeClr>
                </a:solidFill>
              </a:rPr>
              <a:t>Title]       </a:t>
            </a:r>
            <a:r>
              <a:rPr lang="en-IE" sz="2800" dirty="0">
                <a:solidFill>
                  <a:schemeClr val="accent6">
                    <a:lumMod val="75000"/>
                  </a:schemeClr>
                </a:solidFill>
              </a:rPr>
              <a:t>OR</a:t>
            </a:r>
            <a:r>
              <a:rPr lang="en-IE" sz="2800" dirty="0"/>
              <a:t>    "microRNA"</a:t>
            </a:r>
            <a:r>
              <a:rPr lang="en-IE" sz="2800" dirty="0">
                <a:solidFill>
                  <a:schemeClr val="accent1">
                    <a:lumMod val="75000"/>
                  </a:schemeClr>
                </a:solidFill>
              </a:rPr>
              <a:t>[Title] </a:t>
            </a:r>
          </a:p>
          <a:p>
            <a:pPr marL="0" indent="0">
              <a:buNone/>
            </a:pPr>
            <a:r>
              <a:rPr lang="en-IE" sz="2800" dirty="0"/>
              <a:t>                     </a:t>
            </a:r>
            <a:r>
              <a:rPr lang="en-IE" sz="2800" dirty="0">
                <a:solidFill>
                  <a:schemeClr val="accent6">
                    <a:lumMod val="75000"/>
                  </a:schemeClr>
                </a:solidFill>
              </a:rPr>
              <a:t>OR</a:t>
            </a:r>
            <a:r>
              <a:rPr lang="en-IE" sz="2800" dirty="0"/>
              <a:t>   "micro RNA"</a:t>
            </a:r>
            <a:r>
              <a:rPr lang="en-IE" sz="2800" dirty="0">
                <a:solidFill>
                  <a:srgbClr val="0070C0"/>
                </a:solidFill>
              </a:rPr>
              <a:t>[Title]</a:t>
            </a:r>
            <a:r>
              <a:rPr lang="en-IE" sz="2800" b="1" dirty="0"/>
              <a:t>)</a:t>
            </a:r>
          </a:p>
          <a:p>
            <a:pPr marL="0" indent="0">
              <a:lnSpc>
                <a:spcPct val="250000"/>
              </a:lnSpc>
              <a:buNone/>
            </a:pPr>
            <a:endParaRPr lang="en-US" sz="3600" b="1" dirty="0">
              <a:solidFill>
                <a:schemeClr val="tx2">
                  <a:lumMod val="75000"/>
                </a:schemeClr>
              </a:solidFill>
              <a:latin typeface="+mn-lt"/>
            </a:endParaRPr>
          </a:p>
        </p:txBody>
      </p:sp>
    </p:spTree>
    <p:extLst>
      <p:ext uri="{BB962C8B-B14F-4D97-AF65-F5344CB8AC3E}">
        <p14:creationId xmlns:p14="http://schemas.microsoft.com/office/powerpoint/2010/main" val="23622427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2" name="Content Placeholder 1"/>
          <p:cNvSpPr>
            <a:spLocks noGrp="1"/>
          </p:cNvSpPr>
          <p:nvPr>
            <p:ph idx="1"/>
          </p:nvPr>
        </p:nvSpPr>
        <p:spPr/>
        <p:txBody>
          <a:bodyPr/>
          <a:lstStyle/>
          <a:p>
            <a:endParaRPr lang="en-IE"/>
          </a:p>
        </p:txBody>
      </p:sp>
      <p:sp>
        <p:nvSpPr>
          <p:cNvPr id="5" name="Subtitle 4"/>
          <p:cNvSpPr>
            <a:spLocks noGrp="1"/>
          </p:cNvSpPr>
          <p:nvPr>
            <p:ph type="subTitle" idx="10"/>
          </p:nvPr>
        </p:nvSpPr>
        <p:spPr/>
        <p:txBody>
          <a:bodyPr/>
          <a:lstStyle/>
          <a:p>
            <a:endParaRPr lang="en-IE"/>
          </a:p>
        </p:txBody>
      </p:sp>
      <p:pic>
        <p:nvPicPr>
          <p:cNvPr id="7" name="Content Placeholder 3"/>
          <p:cNvPicPr>
            <a:picLocks noChangeAspect="1"/>
          </p:cNvPicPr>
          <p:nvPr/>
        </p:nvPicPr>
        <p:blipFill>
          <a:blip r:embed="rId3"/>
          <a:stretch>
            <a:fillRect/>
          </a:stretch>
        </p:blipFill>
        <p:spPr>
          <a:xfrm>
            <a:off x="2055822" y="1561720"/>
            <a:ext cx="6884978" cy="4946375"/>
          </a:xfrm>
          <a:prstGeom prst="rect">
            <a:avLst/>
          </a:prstGeom>
        </p:spPr>
      </p:pic>
    </p:spTree>
    <p:extLst>
      <p:ext uri="{BB962C8B-B14F-4D97-AF65-F5344CB8AC3E}">
        <p14:creationId xmlns:p14="http://schemas.microsoft.com/office/powerpoint/2010/main" val="15583102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2" name="Content Placeholder 1"/>
          <p:cNvSpPr>
            <a:spLocks noGrp="1"/>
          </p:cNvSpPr>
          <p:nvPr>
            <p:ph idx="1"/>
          </p:nvPr>
        </p:nvSpPr>
        <p:spPr/>
        <p:txBody>
          <a:bodyPr/>
          <a:lstStyle/>
          <a:p>
            <a:endParaRPr lang="en-IE"/>
          </a:p>
        </p:txBody>
      </p:sp>
      <p:sp>
        <p:nvSpPr>
          <p:cNvPr id="5" name="Subtitle 4"/>
          <p:cNvSpPr>
            <a:spLocks noGrp="1"/>
          </p:cNvSpPr>
          <p:nvPr>
            <p:ph type="subTitle" idx="10"/>
          </p:nvPr>
        </p:nvSpPr>
        <p:spPr/>
        <p:txBody>
          <a:bodyPr/>
          <a:lstStyle/>
          <a:p>
            <a:endParaRPr lang="en-IE"/>
          </a:p>
        </p:txBody>
      </p:sp>
      <p:graphicFrame>
        <p:nvGraphicFramePr>
          <p:cNvPr id="6" name="Content Placeholder 7"/>
          <p:cNvGraphicFramePr>
            <a:graphicFrameLocks/>
          </p:cNvGraphicFramePr>
          <p:nvPr>
            <p:extLst>
              <p:ext uri="{D42A27DB-BD31-4B8C-83A1-F6EECF244321}">
                <p14:modId xmlns:p14="http://schemas.microsoft.com/office/powerpoint/2010/main" val="1204455543"/>
              </p:ext>
            </p:extLst>
          </p:nvPr>
        </p:nvGraphicFramePr>
        <p:xfrm>
          <a:off x="1489765" y="1878385"/>
          <a:ext cx="7509092" cy="3797278"/>
        </p:xfrm>
        <a:graphic>
          <a:graphicData uri="http://schemas.openxmlformats.org/drawingml/2006/table">
            <a:tbl>
              <a:tblPr/>
              <a:tblGrid>
                <a:gridCol w="2318181">
                  <a:extLst>
                    <a:ext uri="{9D8B030D-6E8A-4147-A177-3AD203B41FA5}">
                      <a16:colId xmlns:a16="http://schemas.microsoft.com/office/drawing/2014/main" val="3712938864"/>
                    </a:ext>
                  </a:extLst>
                </a:gridCol>
                <a:gridCol w="661298">
                  <a:extLst>
                    <a:ext uri="{9D8B030D-6E8A-4147-A177-3AD203B41FA5}">
                      <a16:colId xmlns:a16="http://schemas.microsoft.com/office/drawing/2014/main" val="105961787"/>
                    </a:ext>
                  </a:extLst>
                </a:gridCol>
                <a:gridCol w="966318">
                  <a:extLst>
                    <a:ext uri="{9D8B030D-6E8A-4147-A177-3AD203B41FA5}">
                      <a16:colId xmlns:a16="http://schemas.microsoft.com/office/drawing/2014/main" val="3891188964"/>
                    </a:ext>
                  </a:extLst>
                </a:gridCol>
                <a:gridCol w="1288423">
                  <a:extLst>
                    <a:ext uri="{9D8B030D-6E8A-4147-A177-3AD203B41FA5}">
                      <a16:colId xmlns:a16="http://schemas.microsoft.com/office/drawing/2014/main" val="4090908704"/>
                    </a:ext>
                  </a:extLst>
                </a:gridCol>
                <a:gridCol w="2274872">
                  <a:extLst>
                    <a:ext uri="{9D8B030D-6E8A-4147-A177-3AD203B41FA5}">
                      <a16:colId xmlns:a16="http://schemas.microsoft.com/office/drawing/2014/main" val="2248402162"/>
                    </a:ext>
                  </a:extLst>
                </a:gridCol>
              </a:tblGrid>
              <a:tr h="551943">
                <a:tc>
                  <a:txBody>
                    <a:bodyPr/>
                    <a:lstStyle/>
                    <a:p>
                      <a:pPr algn="ctr" rtl="0" fontAlgn="ctr"/>
                      <a:r>
                        <a:rPr lang="en-IE" sz="2000" b="1" i="0" u="none" strike="noStrike" dirty="0">
                          <a:solidFill>
                            <a:srgbClr val="FFFFFF"/>
                          </a:solidFill>
                          <a:effectLst/>
                          <a:latin typeface="Calibri" panose="020F0502020204030204" pitchFamily="34" charset="0"/>
                        </a:rPr>
                        <a:t>Database</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2000" b="1" i="0" u="none" strike="noStrike">
                          <a:solidFill>
                            <a:srgbClr val="FFFFFF"/>
                          </a:solidFill>
                          <a:effectLst/>
                          <a:latin typeface="Calibri" panose="020F0502020204030204" pitchFamily="34" charset="0"/>
                        </a:rPr>
                        <a:t> year</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2000" b="1" i="0" u="none" strike="noStrike">
                          <a:solidFill>
                            <a:srgbClr val="FFFFFF"/>
                          </a:solidFill>
                          <a:effectLst/>
                          <a:latin typeface="Calibri" panose="020F0502020204030204" pitchFamily="34" charset="0"/>
                        </a:rPr>
                        <a:t>Cites</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2000" b="1" i="0" u="none" strike="noStrike" dirty="0">
                          <a:solidFill>
                            <a:srgbClr val="FFFFFF"/>
                          </a:solidFill>
                          <a:effectLst/>
                          <a:latin typeface="Calibri" panose="020F0502020204030204" pitchFamily="34" charset="0"/>
                        </a:rPr>
                        <a:t> </a:t>
                      </a:r>
                      <a:r>
                        <a:rPr lang="en-IE" sz="2000" b="1" i="0" u="none" strike="noStrike" dirty="0" err="1">
                          <a:solidFill>
                            <a:srgbClr val="FFFFFF"/>
                          </a:solidFill>
                          <a:effectLst/>
                          <a:latin typeface="Calibri" panose="020F0502020204030204" pitchFamily="34" charset="0"/>
                        </a:rPr>
                        <a:t>PubmedID</a:t>
                      </a:r>
                      <a:endParaRPr lang="en-IE" sz="2000" b="1" i="0" u="none" strike="noStrike" dirty="0">
                        <a:solidFill>
                          <a:srgbClr val="FFFFFF"/>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2000" b="1" i="0" u="none" strike="noStrike" dirty="0">
                          <a:solidFill>
                            <a:srgbClr val="FFFFFF"/>
                          </a:solidFill>
                          <a:effectLst/>
                          <a:latin typeface="Calibri" panose="020F0502020204030204" pitchFamily="34" charset="0"/>
                        </a:rPr>
                        <a:t> Content</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extLst>
                  <a:ext uri="{0D108BD9-81ED-4DB2-BD59-A6C34878D82A}">
                    <a16:rowId xmlns:a16="http://schemas.microsoft.com/office/drawing/2014/main" val="2840551722"/>
                  </a:ext>
                </a:extLst>
              </a:tr>
              <a:tr h="377914">
                <a:tc>
                  <a:txBody>
                    <a:bodyPr/>
                    <a:lstStyle/>
                    <a:p>
                      <a:pPr algn="ctr" rtl="0" fontAlgn="ctr"/>
                      <a:r>
                        <a:rPr lang="en-IE" sz="2000" b="0" i="0" u="none" strike="noStrike" dirty="0" err="1">
                          <a:solidFill>
                            <a:srgbClr val="000000"/>
                          </a:solidFill>
                          <a:effectLst/>
                          <a:latin typeface="Calibri" panose="020F0502020204030204" pitchFamily="34" charset="0"/>
                        </a:rPr>
                        <a:t>miRBase</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2014</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2368</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24275495</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dirty="0">
                          <a:solidFill>
                            <a:srgbClr val="000000"/>
                          </a:solidFill>
                          <a:effectLst/>
                          <a:latin typeface="Calibri" panose="020F0502020204030204" pitchFamily="34" charset="0"/>
                        </a:rPr>
                        <a:t> </a:t>
                      </a:r>
                      <a:r>
                        <a:rPr lang="en-IE" sz="2000" b="0" i="0" u="none" strike="noStrike" dirty="0" smtClean="0">
                          <a:solidFill>
                            <a:srgbClr val="000000"/>
                          </a:solidFill>
                          <a:effectLst/>
                          <a:latin typeface="Calibri" panose="020F0502020204030204" pitchFamily="34" charset="0"/>
                        </a:rPr>
                        <a:t>General</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3434328695"/>
                  </a:ext>
                </a:extLst>
              </a:tr>
              <a:tr h="380164">
                <a:tc>
                  <a:txBody>
                    <a:bodyPr/>
                    <a:lstStyle/>
                    <a:p>
                      <a:pPr algn="ctr" rtl="0" fontAlgn="ctr"/>
                      <a:r>
                        <a:rPr lang="en-IE" sz="2000" b="0" i="0" u="none" strike="noStrike" dirty="0" err="1">
                          <a:solidFill>
                            <a:srgbClr val="000000"/>
                          </a:solidFill>
                          <a:effectLst/>
                          <a:latin typeface="Calibri" panose="020F0502020204030204" pitchFamily="34" charset="0"/>
                        </a:rPr>
                        <a:t>miRWalk</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2011</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dirty="0">
                          <a:solidFill>
                            <a:srgbClr val="000000"/>
                          </a:solidFill>
                          <a:effectLst/>
                          <a:latin typeface="Calibri" panose="020F0502020204030204" pitchFamily="34" charset="0"/>
                        </a:rPr>
                        <a:t>830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21605702</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dirty="0">
                          <a:solidFill>
                            <a:srgbClr val="000000"/>
                          </a:solidFill>
                          <a:effectLst/>
                          <a:latin typeface="Calibri" panose="020F0502020204030204" pitchFamily="34" charset="0"/>
                        </a:rPr>
                        <a:t> Predicted miRNA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534977447"/>
                  </a:ext>
                </a:extLst>
              </a:tr>
              <a:tr h="503886">
                <a:tc>
                  <a:txBody>
                    <a:bodyPr/>
                    <a:lstStyle/>
                    <a:p>
                      <a:pPr algn="ctr" rtl="0" fontAlgn="ctr"/>
                      <a:r>
                        <a:rPr lang="en-IE" sz="2000" b="0" i="0" u="none" strike="noStrike">
                          <a:solidFill>
                            <a:srgbClr val="000000"/>
                          </a:solidFill>
                          <a:effectLst/>
                          <a:latin typeface="Calibri" panose="020F0502020204030204" pitchFamily="34" charset="0"/>
                        </a:rPr>
                        <a:t>miRTarBase</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2010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563</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21071411</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dirty="0">
                          <a:solidFill>
                            <a:srgbClr val="000000"/>
                          </a:solidFill>
                          <a:effectLst/>
                          <a:latin typeface="Calibri" panose="020F0502020204030204" pitchFamily="34" charset="0"/>
                        </a:rPr>
                        <a:t> </a:t>
                      </a:r>
                      <a:r>
                        <a:rPr lang="en-IE" sz="2000" b="0" i="0" u="none" strike="noStrike" dirty="0" smtClean="0">
                          <a:solidFill>
                            <a:srgbClr val="000000"/>
                          </a:solidFill>
                          <a:effectLst/>
                          <a:latin typeface="Calibri" panose="020F0502020204030204" pitchFamily="34" charset="0"/>
                        </a:rPr>
                        <a:t>General</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2387286984"/>
                  </a:ext>
                </a:extLst>
              </a:tr>
              <a:tr h="322632">
                <a:tc>
                  <a:txBody>
                    <a:bodyPr/>
                    <a:lstStyle/>
                    <a:p>
                      <a:pPr algn="ctr" rtl="0" fontAlgn="ctr"/>
                      <a:r>
                        <a:rPr lang="en-IE" sz="2000" b="0" i="0" u="none" strike="noStrike" dirty="0" err="1">
                          <a:solidFill>
                            <a:srgbClr val="000000"/>
                          </a:solidFill>
                          <a:effectLst/>
                          <a:latin typeface="Calibri" panose="020F0502020204030204" pitchFamily="34" charset="0"/>
                        </a:rPr>
                        <a:t>miRDB</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2020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374</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31504780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dirty="0">
                          <a:solidFill>
                            <a:srgbClr val="000000"/>
                          </a:solidFill>
                          <a:effectLst/>
                          <a:latin typeface="Calibri" panose="020F0502020204030204" pitchFamily="34" charset="0"/>
                        </a:rPr>
                        <a:t> Expression </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2871950957"/>
                  </a:ext>
                </a:extLst>
              </a:tr>
              <a:tr h="322632">
                <a:tc>
                  <a:txBody>
                    <a:bodyPr/>
                    <a:lstStyle/>
                    <a:p>
                      <a:pPr algn="ctr" rtl="0" fontAlgn="ctr"/>
                      <a:r>
                        <a:rPr lang="en-IE" sz="2000" b="0" i="0" u="none" strike="noStrike" dirty="0" err="1">
                          <a:solidFill>
                            <a:srgbClr val="000000"/>
                          </a:solidFill>
                          <a:effectLst/>
                          <a:latin typeface="Calibri" panose="020F0502020204030204" pitchFamily="34" charset="0"/>
                        </a:rPr>
                        <a:t>Rfam</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2021</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49</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dirty="0">
                          <a:solidFill>
                            <a:srgbClr val="000000"/>
                          </a:solidFill>
                          <a:effectLst/>
                          <a:latin typeface="Calibri" panose="020F0502020204030204" pitchFamily="34" charset="0"/>
                        </a:rPr>
                        <a:t>33211869</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dirty="0" smtClean="0">
                          <a:solidFill>
                            <a:srgbClr val="000000"/>
                          </a:solidFill>
                          <a:effectLst/>
                          <a:latin typeface="Calibri" panose="020F0502020204030204" pitchFamily="34" charset="0"/>
                        </a:rPr>
                        <a:t>Family</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3255025234"/>
                  </a:ext>
                </a:extLst>
              </a:tr>
              <a:tr h="692843">
                <a:tc>
                  <a:txBody>
                    <a:bodyPr/>
                    <a:lstStyle/>
                    <a:p>
                      <a:pPr algn="ctr" rtl="0" fontAlgn="ctr"/>
                      <a:r>
                        <a:rPr lang="en-IE" sz="2000" b="0" i="0" u="none" strike="noStrike" dirty="0" err="1">
                          <a:solidFill>
                            <a:srgbClr val="000000"/>
                          </a:solidFill>
                          <a:effectLst/>
                          <a:latin typeface="Calibri" panose="020F0502020204030204" pitchFamily="34" charset="0"/>
                        </a:rPr>
                        <a:t>miRNASNP</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2021</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13</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32990748</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 Single nuclotide</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1856743927"/>
                  </a:ext>
                </a:extLst>
              </a:tr>
              <a:tr h="322632">
                <a:tc>
                  <a:txBody>
                    <a:bodyPr/>
                    <a:lstStyle/>
                    <a:p>
                      <a:pPr algn="ctr" rtl="0" fontAlgn="ctr"/>
                      <a:r>
                        <a:rPr lang="en-IE" sz="2000" b="0" i="0" u="none" strike="noStrike">
                          <a:solidFill>
                            <a:srgbClr val="000000"/>
                          </a:solidFill>
                          <a:effectLst/>
                          <a:latin typeface="Calibri" panose="020F0502020204030204" pitchFamily="34" charset="0"/>
                        </a:rPr>
                        <a:t>mirtronDB</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2019</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5</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30874795</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dirty="0" err="1">
                          <a:solidFill>
                            <a:srgbClr val="000000"/>
                          </a:solidFill>
                          <a:effectLst/>
                          <a:latin typeface="Calibri" panose="020F0502020204030204" pitchFamily="34" charset="0"/>
                        </a:rPr>
                        <a:t>mirtrons</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2681073556"/>
                  </a:ext>
                </a:extLst>
              </a:tr>
              <a:tr h="322632">
                <a:tc>
                  <a:txBody>
                    <a:bodyPr/>
                    <a:lstStyle/>
                    <a:p>
                      <a:pPr algn="ctr" rtl="0" fontAlgn="ctr"/>
                      <a:r>
                        <a:rPr lang="en-IE" sz="2000" b="0" i="0" u="none" strike="noStrike">
                          <a:solidFill>
                            <a:srgbClr val="000000"/>
                          </a:solidFill>
                          <a:effectLst/>
                          <a:latin typeface="Calibri" panose="020F0502020204030204" pitchFamily="34" charset="0"/>
                        </a:rPr>
                        <a:t>DIANAmiTED</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2022</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34469540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dirty="0">
                          <a:solidFill>
                            <a:srgbClr val="000000"/>
                          </a:solidFill>
                          <a:effectLst/>
                          <a:latin typeface="Calibri" panose="020F0502020204030204" pitchFamily="34" charset="0"/>
                        </a:rPr>
                        <a:t> </a:t>
                      </a:r>
                      <a:r>
                        <a:rPr lang="en-IE" sz="2000" b="0" i="0" u="none" strike="noStrike" dirty="0" smtClean="0">
                          <a:solidFill>
                            <a:srgbClr val="000000"/>
                          </a:solidFill>
                          <a:effectLst/>
                          <a:latin typeface="Calibri" panose="020F0502020204030204" pitchFamily="34" charset="0"/>
                        </a:rPr>
                        <a:t>Expression</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2383649878"/>
                  </a:ext>
                </a:extLst>
              </a:tr>
            </a:tbl>
          </a:graphicData>
        </a:graphic>
      </p:graphicFrame>
    </p:spTree>
    <p:extLst>
      <p:ext uri="{BB962C8B-B14F-4D97-AF65-F5344CB8AC3E}">
        <p14:creationId xmlns:p14="http://schemas.microsoft.com/office/powerpoint/2010/main" val="30171242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endParaRPr lang="en-US" dirty="0"/>
          </a:p>
        </p:txBody>
      </p:sp>
      <p:sp>
        <p:nvSpPr>
          <p:cNvPr id="2" name="Content Placeholder 1"/>
          <p:cNvSpPr>
            <a:spLocks noGrp="1"/>
          </p:cNvSpPr>
          <p:nvPr>
            <p:ph idx="1"/>
          </p:nvPr>
        </p:nvSpPr>
        <p:spPr/>
        <p:txBody>
          <a:bodyPr>
            <a:normAutofit fontScale="77500" lnSpcReduction="20000"/>
          </a:bodyPr>
          <a:lstStyle/>
          <a:p>
            <a:pPr>
              <a:lnSpc>
                <a:spcPct val="170000"/>
              </a:lnSpc>
            </a:pPr>
            <a:r>
              <a:rPr lang="en-IE" sz="3600" b="1" dirty="0">
                <a:solidFill>
                  <a:schemeClr val="tx2">
                    <a:lumMod val="75000"/>
                  </a:schemeClr>
                </a:solidFill>
                <a:latin typeface="+mn-lt"/>
              </a:rPr>
              <a:t>First publication 2002 (then called the microRNA Registry)</a:t>
            </a:r>
          </a:p>
          <a:p>
            <a:pPr>
              <a:lnSpc>
                <a:spcPct val="170000"/>
              </a:lnSpc>
            </a:pPr>
            <a:r>
              <a:rPr lang="en-IE" sz="3600" b="1" dirty="0">
                <a:solidFill>
                  <a:schemeClr val="tx2">
                    <a:lumMod val="75000"/>
                  </a:schemeClr>
                </a:solidFill>
                <a:latin typeface="+mn-lt"/>
              </a:rPr>
              <a:t>Names and distributes microRNA gene sequences.</a:t>
            </a:r>
          </a:p>
          <a:p>
            <a:pPr>
              <a:lnSpc>
                <a:spcPct val="170000"/>
              </a:lnSpc>
            </a:pPr>
            <a:r>
              <a:rPr lang="en-IE" sz="3600" b="1" dirty="0">
                <a:solidFill>
                  <a:schemeClr val="tx2">
                    <a:lumMod val="75000"/>
                  </a:schemeClr>
                </a:solidFill>
                <a:latin typeface="+mn-lt"/>
              </a:rPr>
              <a:t> Author submission </a:t>
            </a:r>
          </a:p>
          <a:p>
            <a:pPr>
              <a:lnSpc>
                <a:spcPct val="170000"/>
              </a:lnSpc>
            </a:pPr>
            <a:r>
              <a:rPr lang="en-IE" sz="3600" b="1" dirty="0">
                <a:solidFill>
                  <a:schemeClr val="tx2">
                    <a:lumMod val="75000"/>
                  </a:schemeClr>
                </a:solidFill>
                <a:latin typeface="+mn-lt"/>
              </a:rPr>
              <a:t>Current release v22</a:t>
            </a:r>
          </a:p>
          <a:p>
            <a:endParaRPr lang="en-IE" dirty="0"/>
          </a:p>
        </p:txBody>
      </p:sp>
      <p:sp>
        <p:nvSpPr>
          <p:cNvPr id="5" name="Subtitle 4"/>
          <p:cNvSpPr>
            <a:spLocks noGrp="1"/>
          </p:cNvSpPr>
          <p:nvPr>
            <p:ph type="subTitle" idx="10"/>
          </p:nvPr>
        </p:nvSpPr>
        <p:spPr/>
        <p:txBody>
          <a:bodyPr/>
          <a:lstStyle/>
          <a:p>
            <a:endParaRPr lang="en-IE"/>
          </a:p>
        </p:txBody>
      </p:sp>
      <p:pic>
        <p:nvPicPr>
          <p:cNvPr id="7" name="Picture 2" descr="MiRBase logo.png"/>
          <p:cNvPicPr>
            <a:picLocks noChangeAspect="1" noChangeArrowheads="1"/>
          </p:cNvPicPr>
          <p:nvPr/>
        </p:nvPicPr>
        <p:blipFill>
          <a:blip r:embed="rId3">
            <a:clrChange>
              <a:clrFrom>
                <a:srgbClr val="000066"/>
              </a:clrFrom>
              <a:clrTo>
                <a:srgbClr val="000066">
                  <a:alpha val="0"/>
                </a:srgbClr>
              </a:clrTo>
            </a:clrChange>
            <a:extLst>
              <a:ext uri="{28A0092B-C50C-407E-A947-70E740481C1C}">
                <a14:useLocalDpi xmlns:a14="http://schemas.microsoft.com/office/drawing/2010/main" val="0"/>
              </a:ext>
            </a:extLst>
          </a:blip>
          <a:srcRect/>
          <a:stretch>
            <a:fillRect/>
          </a:stretch>
        </p:blipFill>
        <p:spPr bwMode="auto">
          <a:xfrm>
            <a:off x="101600" y="-13428"/>
            <a:ext cx="2946400" cy="220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790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solidFill>
                  <a:srgbClr val="4D1282"/>
                </a:solidFill>
                <a:latin typeface="Arial" panose="020B0604020202020204" pitchFamily="34" charset="0"/>
              </a:rPr>
              <a:t>Characterization</a:t>
            </a:r>
            <a:endParaRPr lang="en-IE" b="1" dirty="0">
              <a:solidFill>
                <a:srgbClr val="4D1282"/>
              </a:solidFill>
              <a:latin typeface="Arial" panose="020B0604020202020204" pitchFamily="34" charset="0"/>
            </a:endParaRPr>
          </a:p>
        </p:txBody>
      </p:sp>
      <p:sp>
        <p:nvSpPr>
          <p:cNvPr id="7" name="Text Placeholder 6"/>
          <p:cNvSpPr>
            <a:spLocks noGrp="1"/>
          </p:cNvSpPr>
          <p:nvPr>
            <p:ph type="body" sz="quarter" idx="3"/>
          </p:nvPr>
        </p:nvSpPr>
        <p:spPr>
          <a:xfrm>
            <a:off x="5899449" y="1792026"/>
            <a:ext cx="5040000" cy="360000"/>
          </a:xfrm>
        </p:spPr>
        <p:txBody>
          <a:bodyPr>
            <a:normAutofit fontScale="92500" lnSpcReduction="10000"/>
          </a:bodyPr>
          <a:lstStyle/>
          <a:p>
            <a:pPr algn="ctr"/>
            <a:r>
              <a:rPr lang="en-US" dirty="0" smtClean="0"/>
              <a:t>Expression Tissue</a:t>
            </a:r>
            <a:endParaRPr lang="en-IE" dirty="0"/>
          </a:p>
        </p:txBody>
      </p:sp>
      <p:sp>
        <p:nvSpPr>
          <p:cNvPr id="5" name="Text Placeholder 4"/>
          <p:cNvSpPr>
            <a:spLocks noGrp="1"/>
          </p:cNvSpPr>
          <p:nvPr>
            <p:ph type="body" idx="1"/>
          </p:nvPr>
        </p:nvSpPr>
        <p:spPr>
          <a:xfrm>
            <a:off x="130480" y="1792026"/>
            <a:ext cx="5040001" cy="360001"/>
          </a:xfrm>
        </p:spPr>
        <p:txBody>
          <a:bodyPr>
            <a:normAutofit fontScale="92500" lnSpcReduction="10000"/>
          </a:bodyPr>
          <a:lstStyle/>
          <a:p>
            <a:pPr algn="ctr"/>
            <a:r>
              <a:rPr lang="en-US" dirty="0" smtClean="0"/>
              <a:t>Target mRNA</a:t>
            </a:r>
            <a:endParaRPr lang="en-IE" dirty="0"/>
          </a:p>
        </p:txBody>
      </p:sp>
      <p:pic>
        <p:nvPicPr>
          <p:cNvPr id="9" name="Picture 4" descr="miRWalk 2.0 available – miRNA Blog"/>
          <p:cNvPicPr>
            <a:picLocks noChangeAspect="1" noChangeArrowheads="1"/>
          </p:cNvPicPr>
          <p:nvPr/>
        </p:nvPicPr>
        <p:blipFill>
          <a:blip r:embed="rId2">
            <a:clrChange>
              <a:clrFrom>
                <a:srgbClr val="990303"/>
              </a:clrFrom>
              <a:clrTo>
                <a:srgbClr val="990303">
                  <a:alpha val="0"/>
                </a:srgbClr>
              </a:clrTo>
            </a:clrChange>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604327" y="2232000"/>
            <a:ext cx="2439035" cy="6533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1604327" y="2983589"/>
            <a:ext cx="2439035" cy="611065"/>
          </a:xfrm>
          <a:prstGeom prst="rect">
            <a:avLst/>
          </a:prstGeom>
        </p:spPr>
      </p:pic>
      <p:pic>
        <p:nvPicPr>
          <p:cNvPr id="11" name="Picture 4" descr="http://mirdb.org/images/banner.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5367" y="3920591"/>
            <a:ext cx="2370229" cy="668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7198044" y="2212157"/>
            <a:ext cx="2442810" cy="742947"/>
          </a:xfrm>
          <a:prstGeom prst="rect">
            <a:avLst/>
          </a:prstGeom>
        </p:spPr>
      </p:pic>
      <p:pic>
        <p:nvPicPr>
          <p:cNvPr id="13" name="Picture 2" descr="miRANSNP3"/>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33832" t="24297" r="28891"/>
          <a:stretch/>
        </p:blipFill>
        <p:spPr bwMode="auto">
          <a:xfrm>
            <a:off x="1257602" y="4901842"/>
            <a:ext cx="2785760" cy="8684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iRBase logo.png"/>
          <p:cNvPicPr>
            <a:picLocks noChangeAspect="1" noChangeArrowheads="1"/>
          </p:cNvPicPr>
          <p:nvPr/>
        </p:nvPicPr>
        <p:blipFill>
          <a:blip r:embed="rId8">
            <a:clrChange>
              <a:clrFrom>
                <a:srgbClr val="000066"/>
              </a:clrFrom>
              <a:clrTo>
                <a:srgbClr val="000066">
                  <a:alpha val="0"/>
                </a:srgbClr>
              </a:clrTo>
            </a:clrChange>
            <a:extLst>
              <a:ext uri="{28A0092B-C50C-407E-A947-70E740481C1C}">
                <a14:useLocalDpi xmlns:a14="http://schemas.microsoft.com/office/drawing/2010/main" val="0"/>
              </a:ext>
            </a:extLst>
          </a:blip>
          <a:srcRect/>
          <a:stretch>
            <a:fillRect/>
          </a:stretch>
        </p:blipFill>
        <p:spPr bwMode="auto">
          <a:xfrm>
            <a:off x="4386767" y="2939268"/>
            <a:ext cx="2671763" cy="164969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4"/>
          <a:stretch>
            <a:fillRect/>
          </a:stretch>
        </p:blipFill>
        <p:spPr>
          <a:xfrm>
            <a:off x="7279009" y="2953030"/>
            <a:ext cx="2439035" cy="611065"/>
          </a:xfrm>
          <a:prstGeom prst="rect">
            <a:avLst/>
          </a:prstGeom>
        </p:spPr>
      </p:pic>
      <p:sp>
        <p:nvSpPr>
          <p:cNvPr id="26" name="Rectangle 25"/>
          <p:cNvSpPr/>
          <p:nvPr/>
        </p:nvSpPr>
        <p:spPr>
          <a:xfrm>
            <a:off x="7284364" y="3598364"/>
            <a:ext cx="2433680" cy="584775"/>
          </a:xfrm>
          <a:prstGeom prst="rect">
            <a:avLst/>
          </a:prstGeom>
        </p:spPr>
        <p:txBody>
          <a:bodyPr wrap="none">
            <a:spAutoFit/>
          </a:bodyPr>
          <a:lstStyle/>
          <a:p>
            <a:r>
              <a:rPr lang="en-US" sz="3200" b="1" dirty="0"/>
              <a:t>HMDD v3.2</a:t>
            </a:r>
            <a:endParaRPr lang="en-IE" sz="3200" b="1" dirty="0"/>
          </a:p>
        </p:txBody>
      </p:sp>
    </p:spTree>
    <p:extLst>
      <p:ext uri="{BB962C8B-B14F-4D97-AF65-F5344CB8AC3E}">
        <p14:creationId xmlns:p14="http://schemas.microsoft.com/office/powerpoint/2010/main" val="55241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err="1">
                <a:solidFill>
                  <a:srgbClr val="4D1282"/>
                </a:solidFill>
                <a:latin typeface="Arial" panose="020B0604020202020204" pitchFamily="34" charset="0"/>
              </a:rPr>
              <a:t>miRBase</a:t>
            </a:r>
            <a:r>
              <a:rPr lang="en-US" dirty="0" smtClean="0"/>
              <a:t> </a:t>
            </a:r>
            <a:r>
              <a:rPr lang="en-US" b="1" dirty="0">
                <a:solidFill>
                  <a:srgbClr val="4D1282"/>
                </a:solidFill>
                <a:latin typeface="Arial" panose="020B0604020202020204" pitchFamily="34" charset="0"/>
              </a:rPr>
              <a:t>local</a:t>
            </a:r>
            <a:r>
              <a:rPr lang="en-US" dirty="0" smtClean="0"/>
              <a:t> </a:t>
            </a:r>
            <a:r>
              <a:rPr lang="en-US" b="1" dirty="0">
                <a:solidFill>
                  <a:srgbClr val="4D1282"/>
                </a:solidFill>
                <a:latin typeface="Arial" panose="020B0604020202020204" pitchFamily="34" charset="0"/>
              </a:rPr>
              <a:t>database in </a:t>
            </a:r>
            <a:r>
              <a:rPr lang="en-US" b="1" dirty="0" err="1">
                <a:solidFill>
                  <a:srgbClr val="4D1282"/>
                </a:solidFill>
                <a:latin typeface="Arial" panose="020B0604020202020204" pitchFamily="34" charset="0"/>
              </a:rPr>
              <a:t>mySQL</a:t>
            </a:r>
            <a:endParaRPr lang="en-IE" b="1" dirty="0">
              <a:solidFill>
                <a:srgbClr val="4D1282"/>
              </a:solidFill>
              <a:latin typeface="Arial" panose="020B0604020202020204" pitchFamily="34" charset="0"/>
            </a:endParaRPr>
          </a:p>
        </p:txBody>
      </p:sp>
      <p:pic>
        <p:nvPicPr>
          <p:cNvPr id="4098" name="Picture 2" descr="Amazon RDS for MySQL – Amazon Web Services (AW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9925" y="1649413"/>
            <a:ext cx="8637150" cy="4470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stretch>
            <a:fillRect/>
          </a:stretch>
        </p:blipFill>
        <p:spPr>
          <a:xfrm>
            <a:off x="2574873" y="1711909"/>
            <a:ext cx="3511602" cy="2172704"/>
          </a:xfrm>
          <a:prstGeom prst="rect">
            <a:avLst/>
          </a:prstGeom>
        </p:spPr>
      </p:pic>
      <p:sp>
        <p:nvSpPr>
          <p:cNvPr id="11" name="Rectangle 10"/>
          <p:cNvSpPr/>
          <p:nvPr/>
        </p:nvSpPr>
        <p:spPr>
          <a:xfrm>
            <a:off x="244555" y="6119813"/>
            <a:ext cx="4660635" cy="369332"/>
          </a:xfrm>
          <a:prstGeom prst="rect">
            <a:avLst/>
          </a:prstGeom>
        </p:spPr>
        <p:txBody>
          <a:bodyPr wrap="none">
            <a:spAutoFit/>
          </a:bodyPr>
          <a:lstStyle/>
          <a:p>
            <a:r>
              <a:rPr lang="en-IE" dirty="0"/>
              <a:t>www.mirbase.org/ftp/CURRENT/database_files/</a:t>
            </a:r>
          </a:p>
        </p:txBody>
      </p:sp>
    </p:spTree>
    <p:extLst>
      <p:ext uri="{BB962C8B-B14F-4D97-AF65-F5344CB8AC3E}">
        <p14:creationId xmlns:p14="http://schemas.microsoft.com/office/powerpoint/2010/main" val="40331316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sz="2400" spc="-1" dirty="0" smtClean="0">
              <a:latin typeface="Arial"/>
            </a:endParaRPr>
          </a:p>
          <a:p>
            <a:r>
              <a:rPr lang="en-US" sz="2400" spc="-1" dirty="0" smtClean="0">
                <a:latin typeface="Arial"/>
              </a:rPr>
              <a:t>General </a:t>
            </a:r>
            <a:r>
              <a:rPr lang="en-US" sz="2400" spc="-1" dirty="0" smtClean="0">
                <a:latin typeface="Arial"/>
              </a:rPr>
              <a:t>objective: Get all datasets together for </a:t>
            </a:r>
            <a:r>
              <a:rPr lang="en-US" sz="2400" spc="-1" dirty="0" smtClean="0">
                <a:latin typeface="Arial"/>
              </a:rPr>
              <a:t>evaluation</a:t>
            </a:r>
            <a:endParaRPr lang="en-IE" sz="2400" spc="-1" dirty="0" smtClean="0">
              <a:latin typeface="Arial"/>
            </a:endParaRPr>
          </a:p>
          <a:p>
            <a:r>
              <a:rPr lang="en-US" sz="2500" spc="-1" dirty="0" smtClean="0">
                <a:latin typeface="Arial"/>
              </a:rPr>
              <a:t>Recompile </a:t>
            </a:r>
            <a:r>
              <a:rPr lang="en-US" sz="2500" spc="-1" dirty="0" smtClean="0">
                <a:latin typeface="Arial"/>
              </a:rPr>
              <a:t>all the datasets</a:t>
            </a:r>
          </a:p>
          <a:p>
            <a:r>
              <a:rPr lang="en-US" sz="2500" spc="-1" dirty="0" smtClean="0">
                <a:latin typeface="Arial"/>
              </a:rPr>
              <a:t>Distinguish the differences and similarities </a:t>
            </a:r>
          </a:p>
          <a:p>
            <a:r>
              <a:rPr lang="en-US" sz="2500" spc="-1" dirty="0" smtClean="0">
                <a:latin typeface="Arial"/>
              </a:rPr>
              <a:t>Design the model with compatibility for all datasets</a:t>
            </a:r>
            <a:endParaRPr lang="en-IE" sz="2500" spc="-1" dirty="0" smtClean="0">
              <a:latin typeface="Arial"/>
            </a:endParaRPr>
          </a:p>
          <a:p>
            <a:r>
              <a:rPr lang="en-IE" sz="2500" spc="-1" dirty="0" smtClean="0">
                <a:latin typeface="Arial"/>
              </a:rPr>
              <a:t>Separate </a:t>
            </a:r>
            <a:r>
              <a:rPr lang="en-IE" sz="2500" spc="-1" dirty="0">
                <a:latin typeface="Arial"/>
              </a:rPr>
              <a:t>the txt datasets in order to run a LOAD DATA LOCAL INFILE</a:t>
            </a:r>
          </a:p>
          <a:p>
            <a:endParaRPr lang="en-IE" dirty="0"/>
          </a:p>
        </p:txBody>
      </p:sp>
      <p:sp>
        <p:nvSpPr>
          <p:cNvPr id="3" name="Title 2"/>
          <p:cNvSpPr>
            <a:spLocks noGrp="1"/>
          </p:cNvSpPr>
          <p:nvPr>
            <p:ph type="title"/>
          </p:nvPr>
        </p:nvSpPr>
        <p:spPr/>
        <p:txBody>
          <a:bodyPr>
            <a:normAutofit/>
          </a:bodyPr>
          <a:lstStyle/>
          <a:p>
            <a:r>
              <a:rPr lang="en-IE" b="1" dirty="0">
                <a:solidFill>
                  <a:srgbClr val="4D1282"/>
                </a:solidFill>
                <a:latin typeface="Arial" panose="020B0604020202020204" pitchFamily="34" charset="0"/>
              </a:rPr>
              <a:t>Process for python processing </a:t>
            </a:r>
            <a:r>
              <a:rPr lang="en-IE" b="1" dirty="0" smtClean="0">
                <a:solidFill>
                  <a:srgbClr val="4D1282"/>
                </a:solidFill>
                <a:latin typeface="Arial" panose="020B0604020202020204" pitchFamily="34" charset="0"/>
              </a:rPr>
              <a:t/>
            </a:r>
            <a:br>
              <a:rPr lang="en-IE" b="1" dirty="0" smtClean="0">
                <a:solidFill>
                  <a:srgbClr val="4D1282"/>
                </a:solidFill>
                <a:latin typeface="Arial" panose="020B0604020202020204" pitchFamily="34" charset="0"/>
              </a:rPr>
            </a:br>
            <a:r>
              <a:rPr lang="en-IE" b="1" dirty="0" smtClean="0">
                <a:solidFill>
                  <a:srgbClr val="4D1282"/>
                </a:solidFill>
                <a:latin typeface="Arial" panose="020B0604020202020204" pitchFamily="34" charset="0"/>
              </a:rPr>
              <a:t>of </a:t>
            </a:r>
            <a:r>
              <a:rPr lang="en-IE" b="1" dirty="0">
                <a:solidFill>
                  <a:srgbClr val="4D1282"/>
                </a:solidFill>
                <a:latin typeface="Arial" panose="020B0604020202020204" pitchFamily="34" charset="0"/>
              </a:rPr>
              <a:t>data</a:t>
            </a:r>
            <a:endParaRPr lang="en-IE" b="1" dirty="0">
              <a:solidFill>
                <a:srgbClr val="4D1282"/>
              </a:solidFill>
              <a:latin typeface="Arial" panose="020B0604020202020204" pitchFamily="34" charset="0"/>
            </a:endParaRPr>
          </a:p>
        </p:txBody>
      </p:sp>
    </p:spTree>
    <p:extLst>
      <p:ext uri="{BB962C8B-B14F-4D97-AF65-F5344CB8AC3E}">
        <p14:creationId xmlns:p14="http://schemas.microsoft.com/office/powerpoint/2010/main" val="13132306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sz="2400" spc="-1" dirty="0" smtClean="0">
              <a:latin typeface="Arial"/>
            </a:endParaRPr>
          </a:p>
          <a:p>
            <a:r>
              <a:rPr lang="en-US" sz="2400" spc="-1" dirty="0" smtClean="0">
                <a:latin typeface="Arial"/>
              </a:rPr>
              <a:t>General </a:t>
            </a:r>
            <a:r>
              <a:rPr lang="en-US" sz="2400" spc="-1" dirty="0" smtClean="0">
                <a:latin typeface="Arial"/>
              </a:rPr>
              <a:t>objective: Get all datasets together for </a:t>
            </a:r>
            <a:r>
              <a:rPr lang="en-US" sz="2400" spc="-1" dirty="0" smtClean="0">
                <a:latin typeface="Arial"/>
              </a:rPr>
              <a:t>evaluation</a:t>
            </a:r>
            <a:endParaRPr lang="en-IE" sz="2400" spc="-1" dirty="0" smtClean="0">
              <a:latin typeface="Arial"/>
            </a:endParaRPr>
          </a:p>
          <a:p>
            <a:r>
              <a:rPr lang="en-US" sz="2500" spc="-1" dirty="0" smtClean="0">
                <a:latin typeface="Arial"/>
              </a:rPr>
              <a:t>Recompile </a:t>
            </a:r>
            <a:r>
              <a:rPr lang="en-US" sz="2500" spc="-1" dirty="0" smtClean="0">
                <a:latin typeface="Arial"/>
              </a:rPr>
              <a:t>all the datasets</a:t>
            </a:r>
          </a:p>
          <a:p>
            <a:r>
              <a:rPr lang="en-US" sz="2500" spc="-1" dirty="0" smtClean="0">
                <a:latin typeface="Arial"/>
              </a:rPr>
              <a:t>Distinguish the differences and similarities </a:t>
            </a:r>
          </a:p>
          <a:p>
            <a:r>
              <a:rPr lang="en-US" sz="2500" spc="-1" dirty="0" smtClean="0">
                <a:latin typeface="Arial"/>
              </a:rPr>
              <a:t>Design the model with compatibility for all datasets</a:t>
            </a:r>
            <a:endParaRPr lang="en-IE" sz="2500" spc="-1" dirty="0" smtClean="0">
              <a:latin typeface="Arial"/>
            </a:endParaRPr>
          </a:p>
          <a:p>
            <a:r>
              <a:rPr lang="en-IE" sz="2500" spc="-1" dirty="0" smtClean="0">
                <a:latin typeface="Arial"/>
              </a:rPr>
              <a:t>Separate </a:t>
            </a:r>
            <a:r>
              <a:rPr lang="en-IE" sz="2500" spc="-1" dirty="0">
                <a:latin typeface="Arial"/>
              </a:rPr>
              <a:t>the txt datasets in order to run a LOAD DATA LOCAL INFILE</a:t>
            </a:r>
          </a:p>
          <a:p>
            <a:endParaRPr lang="en-IE" dirty="0"/>
          </a:p>
        </p:txBody>
      </p:sp>
      <p:sp>
        <p:nvSpPr>
          <p:cNvPr id="3" name="Title 2"/>
          <p:cNvSpPr>
            <a:spLocks noGrp="1"/>
          </p:cNvSpPr>
          <p:nvPr>
            <p:ph type="title"/>
          </p:nvPr>
        </p:nvSpPr>
        <p:spPr/>
        <p:txBody>
          <a:bodyPr>
            <a:normAutofit/>
          </a:bodyPr>
          <a:lstStyle/>
          <a:p>
            <a:r>
              <a:rPr lang="en-IE" b="1" dirty="0" smtClean="0">
                <a:solidFill>
                  <a:srgbClr val="4D1282"/>
                </a:solidFill>
                <a:latin typeface="Arial" panose="020B0604020202020204" pitchFamily="34" charset="0"/>
              </a:rPr>
              <a:t>Gene names</a:t>
            </a:r>
            <a:endParaRPr lang="en-IE" b="1" dirty="0">
              <a:solidFill>
                <a:srgbClr val="4D1282"/>
              </a:solidFill>
              <a:latin typeface="Arial" panose="020B0604020202020204" pitchFamily="34" charset="0"/>
            </a:endParaRPr>
          </a:p>
        </p:txBody>
      </p:sp>
    </p:spTree>
    <p:extLst>
      <p:ext uri="{BB962C8B-B14F-4D97-AF65-F5344CB8AC3E}">
        <p14:creationId xmlns:p14="http://schemas.microsoft.com/office/powerpoint/2010/main" val="2368000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4D76D3-74C3-364A-87EF-BD83701133ED}"/>
              </a:ext>
            </a:extLst>
          </p:cNvPr>
          <p:cNvSpPr>
            <a:spLocks noGrp="1"/>
          </p:cNvSpPr>
          <p:nvPr>
            <p:ph idx="1"/>
          </p:nvPr>
        </p:nvSpPr>
        <p:spPr>
          <a:xfrm>
            <a:off x="5602514" y="1627050"/>
            <a:ext cx="5897365" cy="5046800"/>
          </a:xfrm>
        </p:spPr>
        <p:txBody>
          <a:bodyPr>
            <a:normAutofit/>
          </a:bodyPr>
          <a:lstStyle/>
          <a:p>
            <a:pPr lvl="2"/>
            <a:endParaRPr lang="en-US" sz="3200" b="1" dirty="0" smtClean="0">
              <a:solidFill>
                <a:schemeClr val="tx2">
                  <a:lumMod val="75000"/>
                </a:schemeClr>
              </a:solidFill>
              <a:latin typeface="+mn-lt"/>
            </a:endParaRPr>
          </a:p>
          <a:p>
            <a:pPr lvl="2"/>
            <a:endParaRPr lang="en-US" sz="3200" b="1" dirty="0">
              <a:solidFill>
                <a:schemeClr val="tx2">
                  <a:lumMod val="75000"/>
                </a:schemeClr>
              </a:solidFill>
              <a:latin typeface="+mn-lt"/>
            </a:endParaRPr>
          </a:p>
          <a:p>
            <a:pPr lvl="2"/>
            <a:r>
              <a:rPr lang="en-US" sz="3200" b="1" dirty="0" smtClean="0">
                <a:solidFill>
                  <a:schemeClr val="tx2">
                    <a:lumMod val="75000"/>
                  </a:schemeClr>
                </a:solidFill>
                <a:latin typeface="+mn-lt"/>
              </a:rPr>
              <a:t>Targets</a:t>
            </a:r>
            <a:r>
              <a:rPr lang="en-US" dirty="0"/>
              <a:t>:   </a:t>
            </a:r>
            <a:r>
              <a:rPr lang="en-US" dirty="0" smtClean="0"/>
              <a:t> </a:t>
            </a:r>
            <a:r>
              <a:rPr lang="en-US" sz="3200" dirty="0">
                <a:solidFill>
                  <a:schemeClr val="tx2">
                    <a:lumMod val="75000"/>
                  </a:schemeClr>
                </a:solidFill>
                <a:latin typeface="+mn-lt"/>
              </a:rPr>
              <a:t>29,951</a:t>
            </a:r>
          </a:p>
          <a:p>
            <a:pPr lvl="2"/>
            <a:r>
              <a:rPr lang="en-US" sz="3200" b="1" dirty="0">
                <a:solidFill>
                  <a:schemeClr val="tx2">
                    <a:lumMod val="75000"/>
                  </a:schemeClr>
                </a:solidFill>
                <a:latin typeface="+mn-lt"/>
              </a:rPr>
              <a:t>miRNAs:  </a:t>
            </a:r>
            <a:r>
              <a:rPr lang="en-US" sz="3200" dirty="0">
                <a:solidFill>
                  <a:schemeClr val="tx2">
                    <a:lumMod val="75000"/>
                  </a:schemeClr>
                </a:solidFill>
                <a:latin typeface="+mn-lt"/>
              </a:rPr>
              <a:t>5,277</a:t>
            </a:r>
            <a:endParaRPr lang="en-US" sz="3200" dirty="0">
              <a:solidFill>
                <a:schemeClr val="tx2">
                  <a:lumMod val="75000"/>
                </a:schemeClr>
              </a:solidFill>
              <a:latin typeface="+mn-lt"/>
            </a:endParaRPr>
          </a:p>
          <a:p>
            <a:pPr lvl="1"/>
            <a:endParaRPr lang="en-US" dirty="0" smtClean="0"/>
          </a:p>
          <a:p>
            <a:pPr lvl="1"/>
            <a:endParaRPr lang="en-US" dirty="0"/>
          </a:p>
          <a:p>
            <a:pPr marL="457200" lvl="1" indent="0">
              <a:buNone/>
            </a:pPr>
            <a:endParaRPr lang="en-US" dirty="0"/>
          </a:p>
          <a:p>
            <a:pPr lvl="1"/>
            <a:endParaRPr lang="en-US" dirty="0" smtClean="0"/>
          </a:p>
          <a:p>
            <a:pPr lvl="1"/>
            <a:endParaRPr lang="en-US" dirty="0"/>
          </a:p>
          <a:p>
            <a:pPr marL="0" indent="0">
              <a:buNone/>
            </a:pPr>
            <a:r>
              <a:rPr lang="en-US" sz="3600" dirty="0" smtClean="0">
                <a:solidFill>
                  <a:schemeClr val="tx2">
                    <a:lumMod val="75000"/>
                  </a:schemeClr>
                </a:solidFill>
                <a:latin typeface="+mn-lt"/>
              </a:rPr>
              <a:t>Combinations miRNAs-Target:    8,800,625</a:t>
            </a:r>
          </a:p>
          <a:p>
            <a:endParaRPr lang="en-US" dirty="0"/>
          </a:p>
        </p:txBody>
      </p:sp>
      <p:sp>
        <p:nvSpPr>
          <p:cNvPr id="3" name="Title 2">
            <a:extLst>
              <a:ext uri="{FF2B5EF4-FFF2-40B4-BE49-F238E27FC236}">
                <a16:creationId xmlns:a16="http://schemas.microsoft.com/office/drawing/2014/main" id="{5DC7AFCE-C14F-9B49-A0C3-4E6C5FAF5816}"/>
              </a:ext>
            </a:extLst>
          </p:cNvPr>
          <p:cNvSpPr>
            <a:spLocks noGrp="1"/>
          </p:cNvSpPr>
          <p:nvPr>
            <p:ph type="ctrTitle"/>
          </p:nvPr>
        </p:nvSpPr>
        <p:spPr/>
        <p:txBody>
          <a:bodyPr/>
          <a:lstStyle/>
          <a:p>
            <a:r>
              <a:rPr lang="en-US" dirty="0" smtClean="0"/>
              <a:t>miRNA : Gene binding</a:t>
            </a:r>
            <a:endParaRPr lang="en-US" dirty="0"/>
          </a:p>
        </p:txBody>
      </p:sp>
      <p:sp>
        <p:nvSpPr>
          <p:cNvPr id="4" name="Subtitle 3">
            <a:extLst>
              <a:ext uri="{FF2B5EF4-FFF2-40B4-BE49-F238E27FC236}">
                <a16:creationId xmlns:a16="http://schemas.microsoft.com/office/drawing/2014/main" id="{607BB717-1931-BB45-9BBA-E4AFC8343959}"/>
              </a:ext>
            </a:extLst>
          </p:cNvPr>
          <p:cNvSpPr>
            <a:spLocks noGrp="1"/>
          </p:cNvSpPr>
          <p:nvPr>
            <p:ph type="subTitle" idx="10"/>
          </p:nvPr>
        </p:nvSpPr>
        <p:spPr>
          <a:xfrm>
            <a:off x="778565" y="1884641"/>
            <a:ext cx="4823949" cy="487776"/>
          </a:xfrm>
        </p:spPr>
        <p:txBody>
          <a:bodyPr>
            <a:normAutofit fontScale="62500" lnSpcReduction="20000"/>
          </a:bodyPr>
          <a:lstStyle/>
          <a:p>
            <a:r>
              <a:rPr lang="en-US" sz="3600" dirty="0"/>
              <a:t>Total binding registers: </a:t>
            </a:r>
            <a:r>
              <a:rPr lang="en-US" sz="3900" b="1" dirty="0" smtClean="0">
                <a:solidFill>
                  <a:schemeClr val="tx2">
                    <a:lumMod val="75000"/>
                  </a:schemeClr>
                </a:solidFill>
                <a:latin typeface="+mn-lt"/>
              </a:rPr>
              <a:t>15,436,301</a:t>
            </a:r>
            <a:endParaRPr lang="en-US" sz="3900" b="1" dirty="0">
              <a:solidFill>
                <a:schemeClr val="tx2">
                  <a:lumMod val="75000"/>
                </a:schemeClr>
              </a:solidFill>
              <a:latin typeface="+mn-lt"/>
            </a:endParaRPr>
          </a:p>
          <a:p>
            <a:endParaRPr lang="en-US" dirty="0"/>
          </a:p>
        </p:txBody>
      </p:sp>
      <p:sp>
        <p:nvSpPr>
          <p:cNvPr id="5" name="Text Placeholder 4">
            <a:extLst>
              <a:ext uri="{FF2B5EF4-FFF2-40B4-BE49-F238E27FC236}">
                <a16:creationId xmlns:a16="http://schemas.microsoft.com/office/drawing/2014/main" id="{2D0790C1-DAFF-BE41-B42C-8C6F59D7FD8B}"/>
              </a:ext>
            </a:extLst>
          </p:cNvPr>
          <p:cNvSpPr>
            <a:spLocks noGrp="1"/>
          </p:cNvSpPr>
          <p:nvPr>
            <p:ph type="body" idx="11"/>
          </p:nvPr>
        </p:nvSpPr>
        <p:spPr/>
        <p:txBody>
          <a:bodyPr>
            <a:normAutofit/>
          </a:bodyPr>
          <a:lstStyle/>
          <a:p>
            <a:pPr marL="342900" indent="-342900">
              <a:buFont typeface="Arial" panose="020B0604020202020204" pitchFamily="34" charset="0"/>
              <a:buChar char="•"/>
            </a:pPr>
            <a:endParaRPr lang="en-IE" sz="3600" b="1" dirty="0" smtClean="0">
              <a:solidFill>
                <a:schemeClr val="tx2">
                  <a:lumMod val="75000"/>
                </a:schemeClr>
              </a:solidFill>
              <a:latin typeface="+mn-lt"/>
            </a:endParaRPr>
          </a:p>
          <a:p>
            <a:pPr marL="342900" indent="-342900">
              <a:buFont typeface="Arial" panose="020B0604020202020204" pitchFamily="34" charset="0"/>
              <a:buChar char="•"/>
            </a:pPr>
            <a:r>
              <a:rPr lang="en-IE" sz="3600" b="1" dirty="0" err="1" smtClean="0">
                <a:solidFill>
                  <a:schemeClr val="tx2">
                    <a:lumMod val="75000"/>
                  </a:schemeClr>
                </a:solidFill>
                <a:latin typeface="+mn-lt"/>
              </a:rPr>
              <a:t>mirWalk</a:t>
            </a:r>
            <a:r>
              <a:rPr lang="en-IE" sz="3600" b="1" dirty="0" smtClean="0">
                <a:solidFill>
                  <a:schemeClr val="tx2">
                    <a:lumMod val="75000"/>
                  </a:schemeClr>
                </a:solidFill>
                <a:latin typeface="+mn-lt"/>
              </a:rPr>
              <a:t>     </a:t>
            </a:r>
            <a:r>
              <a:rPr lang="en-IE" sz="2000" dirty="0">
                <a:solidFill>
                  <a:schemeClr val="tx2">
                    <a:lumMod val="75000"/>
                  </a:schemeClr>
                </a:solidFill>
                <a:latin typeface="+mn-lt"/>
              </a:rPr>
              <a:t>15,428,606</a:t>
            </a:r>
            <a:endParaRPr lang="en-IE" sz="3600" dirty="0">
              <a:solidFill>
                <a:schemeClr val="tx2">
                  <a:lumMod val="75000"/>
                </a:schemeClr>
              </a:solidFill>
              <a:latin typeface="+mn-lt"/>
            </a:endParaRPr>
          </a:p>
          <a:p>
            <a:pPr marL="742950" lvl="1" indent="-285750">
              <a:buFont typeface="Arial" panose="020B0604020202020204" pitchFamily="34" charset="0"/>
              <a:buChar char="•"/>
            </a:pPr>
            <a:r>
              <a:rPr lang="en-US" sz="2400" dirty="0" err="1">
                <a:solidFill>
                  <a:schemeClr val="tx2">
                    <a:lumMod val="75000"/>
                  </a:schemeClr>
                </a:solidFill>
              </a:rPr>
              <a:t>hsa</a:t>
            </a:r>
            <a:r>
              <a:rPr lang="en-US" sz="2400" dirty="0">
                <a:solidFill>
                  <a:schemeClr val="tx2">
                    <a:lumMod val="75000"/>
                  </a:schemeClr>
                </a:solidFill>
              </a:rPr>
              <a:t>	12,526,887</a:t>
            </a:r>
          </a:p>
          <a:p>
            <a:pPr marL="742950" lvl="1" indent="-285750">
              <a:buFont typeface="Arial" panose="020B0604020202020204" pitchFamily="34" charset="0"/>
              <a:buChar char="•"/>
            </a:pPr>
            <a:r>
              <a:rPr lang="en-US" sz="2400" dirty="0" err="1">
                <a:solidFill>
                  <a:schemeClr val="tx2">
                    <a:lumMod val="75000"/>
                  </a:schemeClr>
                </a:solidFill>
              </a:rPr>
              <a:t>mmu</a:t>
            </a:r>
            <a:r>
              <a:rPr lang="en-US" sz="2400" dirty="0">
                <a:solidFill>
                  <a:schemeClr val="tx2">
                    <a:lumMod val="75000"/>
                  </a:schemeClr>
                </a:solidFill>
              </a:rPr>
              <a:t>	 2,018,527</a:t>
            </a:r>
          </a:p>
          <a:p>
            <a:pPr marL="742950" lvl="1" indent="-285750">
              <a:buFont typeface="Arial" panose="020B0604020202020204" pitchFamily="34" charset="0"/>
              <a:buChar char="•"/>
            </a:pPr>
            <a:r>
              <a:rPr lang="en-US" sz="2400" dirty="0" err="1">
                <a:solidFill>
                  <a:schemeClr val="tx2">
                    <a:lumMod val="75000"/>
                  </a:schemeClr>
                </a:solidFill>
              </a:rPr>
              <a:t>dre</a:t>
            </a:r>
            <a:r>
              <a:rPr lang="en-US" sz="2400" dirty="0">
                <a:solidFill>
                  <a:schemeClr val="tx2">
                    <a:lumMod val="75000"/>
                  </a:schemeClr>
                </a:solidFill>
              </a:rPr>
              <a:t>	890,399</a:t>
            </a:r>
          </a:p>
          <a:p>
            <a:endParaRPr lang="en-US" sz="3600" b="1" dirty="0">
              <a:solidFill>
                <a:schemeClr val="tx2">
                  <a:lumMod val="75000"/>
                </a:schemeClr>
              </a:solidFill>
              <a:latin typeface="+mn-lt"/>
            </a:endParaRPr>
          </a:p>
        </p:txBody>
      </p:sp>
    </p:spTree>
    <p:extLst>
      <p:ext uri="{BB962C8B-B14F-4D97-AF65-F5344CB8AC3E}">
        <p14:creationId xmlns:p14="http://schemas.microsoft.com/office/powerpoint/2010/main" val="20394662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2BD9E-8CE9-BF48-8ECA-C1FB7EF16676}"/>
              </a:ext>
            </a:extLst>
          </p:cNvPr>
          <p:cNvSpPr>
            <a:spLocks noGrp="1"/>
          </p:cNvSpPr>
          <p:nvPr>
            <p:ph type="ctrTitle"/>
          </p:nvPr>
        </p:nvSpPr>
        <p:spPr/>
        <p:txBody>
          <a:bodyPr/>
          <a:lstStyle/>
          <a:p>
            <a:r>
              <a:rPr lang="en-US" dirty="0" smtClean="0"/>
              <a:t>Aging</a:t>
            </a:r>
            <a:endParaRPr lang="en-US" dirty="0"/>
          </a:p>
        </p:txBody>
      </p:sp>
    </p:spTree>
    <p:extLst>
      <p:ext uri="{BB962C8B-B14F-4D97-AF65-F5344CB8AC3E}">
        <p14:creationId xmlns:p14="http://schemas.microsoft.com/office/powerpoint/2010/main" val="30272788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000" b="1" dirty="0" smtClean="0">
                <a:solidFill>
                  <a:srgbClr val="4D1282"/>
                </a:solidFill>
                <a:latin typeface="Arial" panose="020B0604020202020204" pitchFamily="34" charset="0"/>
              </a:rPr>
              <a:t>Number of target from a single miRNA</a:t>
            </a:r>
            <a:endParaRPr lang="en-IE" dirty="0"/>
          </a:p>
        </p:txBody>
      </p:sp>
      <p:pic>
        <p:nvPicPr>
          <p:cNvPr id="5" name="Content Placeholder 4"/>
          <p:cNvPicPr>
            <a:picLocks noGrp="1" noChangeAspect="1"/>
          </p:cNvPicPr>
          <p:nvPr>
            <p:ph idx="1"/>
          </p:nvPr>
        </p:nvPicPr>
        <p:blipFill>
          <a:blip r:embed="rId2"/>
          <a:stretch>
            <a:fillRect/>
          </a:stretch>
        </p:blipFill>
        <p:spPr>
          <a:xfrm>
            <a:off x="1271588" y="1760712"/>
            <a:ext cx="7543800" cy="4653333"/>
          </a:xfrm>
          <a:prstGeom prst="rect">
            <a:avLst/>
          </a:prstGeom>
        </p:spPr>
      </p:pic>
      <p:sp>
        <p:nvSpPr>
          <p:cNvPr id="6" name="TextBox 5"/>
          <p:cNvSpPr txBox="1"/>
          <p:nvPr/>
        </p:nvSpPr>
        <p:spPr>
          <a:xfrm>
            <a:off x="8815388" y="1885950"/>
            <a:ext cx="2668808" cy="923330"/>
          </a:xfrm>
          <a:prstGeom prst="rect">
            <a:avLst/>
          </a:prstGeom>
          <a:noFill/>
        </p:spPr>
        <p:txBody>
          <a:bodyPr wrap="none" rtlCol="0">
            <a:spAutoFit/>
          </a:bodyPr>
          <a:lstStyle/>
          <a:p>
            <a:r>
              <a:rPr lang="en-IE" dirty="0"/>
              <a:t>163   </a:t>
            </a:r>
            <a:r>
              <a:rPr lang="en-IE" dirty="0" smtClean="0"/>
              <a:t>One target</a:t>
            </a:r>
            <a:endParaRPr lang="en-IE" dirty="0"/>
          </a:p>
          <a:p>
            <a:r>
              <a:rPr lang="en-IE" dirty="0" smtClean="0"/>
              <a:t>2761  Few targets (&lt;1000)</a:t>
            </a:r>
            <a:endParaRPr lang="en-IE" dirty="0"/>
          </a:p>
          <a:p>
            <a:r>
              <a:rPr lang="en-IE" dirty="0" smtClean="0"/>
              <a:t>638  Many targets (&gt;4000)</a:t>
            </a:r>
            <a:endParaRPr lang="en-IE" dirty="0"/>
          </a:p>
        </p:txBody>
      </p:sp>
      <p:sp>
        <p:nvSpPr>
          <p:cNvPr id="7" name="TextBox 6"/>
          <p:cNvSpPr txBox="1"/>
          <p:nvPr/>
        </p:nvSpPr>
        <p:spPr>
          <a:xfrm>
            <a:off x="9386887" y="3142564"/>
            <a:ext cx="1314450" cy="369332"/>
          </a:xfrm>
          <a:prstGeom prst="rect">
            <a:avLst/>
          </a:prstGeom>
          <a:noFill/>
        </p:spPr>
        <p:txBody>
          <a:bodyPr wrap="square" rtlCol="0">
            <a:spAutoFit/>
          </a:bodyPr>
          <a:lstStyle/>
          <a:p>
            <a:r>
              <a:rPr lang="en-US" dirty="0" smtClean="0"/>
              <a:t>Total: 5277</a:t>
            </a:r>
            <a:endParaRPr lang="en-IE" dirty="0"/>
          </a:p>
        </p:txBody>
      </p:sp>
    </p:spTree>
    <p:extLst>
      <p:ext uri="{BB962C8B-B14F-4D97-AF65-F5344CB8AC3E}">
        <p14:creationId xmlns:p14="http://schemas.microsoft.com/office/powerpoint/2010/main" val="1626151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31</a:t>
            </a:fld>
            <a:endParaRPr lang="en-IE"/>
          </a:p>
        </p:txBody>
      </p:sp>
    </p:spTree>
    <p:extLst>
      <p:ext uri="{BB962C8B-B14F-4D97-AF65-F5344CB8AC3E}">
        <p14:creationId xmlns:p14="http://schemas.microsoft.com/office/powerpoint/2010/main" val="3288833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0A2F1-9B04-F941-94F5-6C92832DA8D3}"/>
              </a:ext>
            </a:extLst>
          </p:cNvPr>
          <p:cNvSpPr>
            <a:spLocks noGrp="1"/>
          </p:cNvSpPr>
          <p:nvPr>
            <p:ph type="ctrTitle"/>
          </p:nvPr>
        </p:nvSpPr>
        <p:spPr/>
        <p:txBody>
          <a:bodyPr/>
          <a:lstStyle/>
          <a:p>
            <a:r>
              <a:rPr lang="en-IE" dirty="0"/>
              <a:t>Acknowledgements</a:t>
            </a:r>
            <a:endParaRPr lang="en-US" dirty="0"/>
          </a:p>
        </p:txBody>
      </p:sp>
      <p:sp>
        <p:nvSpPr>
          <p:cNvPr id="3" name="Text Placeholder 2">
            <a:extLst>
              <a:ext uri="{FF2B5EF4-FFF2-40B4-BE49-F238E27FC236}">
                <a16:creationId xmlns:a16="http://schemas.microsoft.com/office/drawing/2014/main" id="{E9801308-108F-6041-A4EC-35646A31AF6E}"/>
              </a:ext>
            </a:extLst>
          </p:cNvPr>
          <p:cNvSpPr>
            <a:spLocks noGrp="1"/>
          </p:cNvSpPr>
          <p:nvPr>
            <p:ph type="body" idx="10"/>
          </p:nvPr>
        </p:nvSpPr>
        <p:spPr/>
        <p:txBody>
          <a:bodyPr/>
          <a:lstStyle/>
          <a:p>
            <a:r>
              <a:rPr lang="en-US" dirty="0"/>
              <a:t>This presentation has emanated from research conducted with the financial support of Science Foundation Ireland under Grant number [18/CRT/6214 ]</a:t>
            </a:r>
          </a:p>
        </p:txBody>
      </p:sp>
    </p:spTree>
    <p:extLst>
      <p:ext uri="{BB962C8B-B14F-4D97-AF65-F5344CB8AC3E}">
        <p14:creationId xmlns:p14="http://schemas.microsoft.com/office/powerpoint/2010/main" val="471514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DE92BC6-D2B5-1146-82FF-6AD331245DED}"/>
              </a:ext>
            </a:extLst>
          </p:cNvPr>
          <p:cNvSpPr>
            <a:spLocks noGrp="1"/>
          </p:cNvSpPr>
          <p:nvPr>
            <p:ph type="pic" idx="1"/>
          </p:nvPr>
        </p:nvSpPr>
        <p:spPr/>
      </p:sp>
      <p:sp>
        <p:nvSpPr>
          <p:cNvPr id="3" name="Title 2">
            <a:extLst>
              <a:ext uri="{FF2B5EF4-FFF2-40B4-BE49-F238E27FC236}">
                <a16:creationId xmlns:a16="http://schemas.microsoft.com/office/drawing/2014/main" id="{D735FB3A-5154-6E49-A7BB-962331C88D3A}"/>
              </a:ext>
            </a:extLst>
          </p:cNvPr>
          <p:cNvSpPr>
            <a:spLocks noGrp="1"/>
          </p:cNvSpPr>
          <p:nvPr>
            <p:ph type="ctrTitle"/>
          </p:nvPr>
        </p:nvSpPr>
        <p:spPr/>
        <p:txBody>
          <a:bodyPr/>
          <a:lstStyle/>
          <a:p>
            <a:endParaRPr lang="en-US"/>
          </a:p>
        </p:txBody>
      </p:sp>
      <p:sp>
        <p:nvSpPr>
          <p:cNvPr id="4" name="Subtitle 3">
            <a:extLst>
              <a:ext uri="{FF2B5EF4-FFF2-40B4-BE49-F238E27FC236}">
                <a16:creationId xmlns:a16="http://schemas.microsoft.com/office/drawing/2014/main" id="{592A03F0-BEF3-4640-931B-BC61DC9D2140}"/>
              </a:ext>
            </a:extLst>
          </p:cNvPr>
          <p:cNvSpPr>
            <a:spLocks noGrp="1"/>
          </p:cNvSpPr>
          <p:nvPr>
            <p:ph type="subTitle" idx="10"/>
          </p:nvPr>
        </p:nvSpPr>
        <p:spPr/>
        <p:txBody>
          <a:bodyPr/>
          <a:lstStyle/>
          <a:p>
            <a:endParaRPr lang="en-US"/>
          </a:p>
        </p:txBody>
      </p:sp>
      <p:sp>
        <p:nvSpPr>
          <p:cNvPr id="5" name="Text Placeholder 4">
            <a:extLst>
              <a:ext uri="{FF2B5EF4-FFF2-40B4-BE49-F238E27FC236}">
                <a16:creationId xmlns:a16="http://schemas.microsoft.com/office/drawing/2014/main" id="{216B15D8-5844-C249-A1E9-D65C2F603C7B}"/>
              </a:ext>
            </a:extLst>
          </p:cNvPr>
          <p:cNvSpPr>
            <a:spLocks noGrp="1"/>
          </p:cNvSpPr>
          <p:nvPr>
            <p:ph type="body" idx="11"/>
          </p:nvPr>
        </p:nvSpPr>
        <p:spPr/>
        <p:txBody>
          <a:bodyPr/>
          <a:lstStyle/>
          <a:p>
            <a:endParaRPr lang="en-US"/>
          </a:p>
        </p:txBody>
      </p:sp>
    </p:spTree>
    <p:extLst>
      <p:ext uri="{BB962C8B-B14F-4D97-AF65-F5344CB8AC3E}">
        <p14:creationId xmlns:p14="http://schemas.microsoft.com/office/powerpoint/2010/main" val="3964585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E" dirty="0"/>
          </a:p>
        </p:txBody>
      </p:sp>
      <p:sp>
        <p:nvSpPr>
          <p:cNvPr id="2" name="Content Placeholder 1"/>
          <p:cNvSpPr>
            <a:spLocks noGrp="1"/>
          </p:cNvSpPr>
          <p:nvPr>
            <p:ph idx="1"/>
          </p:nvPr>
        </p:nvSpPr>
        <p:spPr/>
        <p:txBody>
          <a:bodyPr/>
          <a:lstStyle/>
          <a:p>
            <a:r>
              <a:rPr lang="en-US" dirty="0" smtClean="0"/>
              <a:t>Read and get familiarize with:</a:t>
            </a:r>
          </a:p>
          <a:p>
            <a:pPr lvl="1"/>
            <a:r>
              <a:rPr lang="en-US" dirty="0" err="1" smtClean="0"/>
              <a:t>TargetScan</a:t>
            </a:r>
            <a:endParaRPr lang="en-US" dirty="0" smtClean="0"/>
          </a:p>
          <a:p>
            <a:pPr lvl="1"/>
            <a:r>
              <a:rPr lang="en-US" dirty="0" err="1" smtClean="0"/>
              <a:t>miRNet</a:t>
            </a:r>
            <a:endParaRPr lang="en-US" dirty="0" smtClean="0"/>
          </a:p>
          <a:p>
            <a:pPr lvl="1"/>
            <a:r>
              <a:rPr lang="en-US" dirty="0" err="1" smtClean="0"/>
              <a:t>Enrichr</a:t>
            </a:r>
            <a:endParaRPr lang="en-US" dirty="0" smtClean="0"/>
          </a:p>
          <a:p>
            <a:pPr lvl="1"/>
            <a:r>
              <a:rPr lang="en-US" dirty="0" err="1" smtClean="0"/>
              <a:t>Cytoscape</a:t>
            </a:r>
            <a:endParaRPr lang="en-US" dirty="0" smtClean="0"/>
          </a:p>
          <a:p>
            <a:pPr lvl="1"/>
            <a:r>
              <a:rPr lang="en-US" dirty="0" err="1" smtClean="0"/>
              <a:t>PathVisio</a:t>
            </a:r>
            <a:endParaRPr lang="en-US" dirty="0" smtClean="0"/>
          </a:p>
          <a:p>
            <a:pPr lvl="1"/>
            <a:r>
              <a:rPr lang="en-US" dirty="0" smtClean="0"/>
              <a:t>Ingenuity Pathway Analysis</a:t>
            </a:r>
          </a:p>
          <a:p>
            <a:pPr lvl="1"/>
            <a:r>
              <a:rPr lang="en-US" dirty="0" smtClean="0"/>
              <a:t>Complex Pathway Simulator</a:t>
            </a:r>
          </a:p>
          <a:p>
            <a:pPr lvl="1"/>
            <a:r>
              <a:rPr lang="en-US" b="1" dirty="0" smtClean="0"/>
              <a:t>GENE Expression Omnibus</a:t>
            </a:r>
          </a:p>
          <a:p>
            <a:pPr lvl="1"/>
            <a:r>
              <a:rPr lang="en-US" dirty="0" smtClean="0"/>
              <a:t>Xpress</a:t>
            </a:r>
          </a:p>
          <a:p>
            <a:pPr lvl="1"/>
            <a:endParaRPr lang="en-US" dirty="0" smtClean="0"/>
          </a:p>
          <a:p>
            <a:pPr lvl="1"/>
            <a:endParaRPr lang="en-IE" dirty="0"/>
          </a:p>
        </p:txBody>
      </p:sp>
    </p:spTree>
    <p:extLst>
      <p:ext uri="{BB962C8B-B14F-4D97-AF65-F5344CB8AC3E}">
        <p14:creationId xmlns:p14="http://schemas.microsoft.com/office/powerpoint/2010/main" val="322318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3D59-6E5E-EE41-BA9E-A318675EC3B4}"/>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493097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778565" y="4126283"/>
            <a:ext cx="1911532" cy="1707987"/>
          </a:xfrm>
        </p:spPr>
        <p:txBody>
          <a:bodyPr/>
          <a:lstStyle/>
          <a:p>
            <a:endParaRPr lang="en-IE" dirty="0"/>
          </a:p>
        </p:txBody>
      </p:sp>
      <p:pic>
        <p:nvPicPr>
          <p:cNvPr id="1026" name="Picture 2" descr="¹ 𝐒𝐊𝐀𝐃𝐈 ━ 𝐒.𝐁 - 49; Time - Wattpad"/>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6681" y="2239066"/>
            <a:ext cx="4531009" cy="437757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4982973" y="868044"/>
            <a:ext cx="2560321" cy="1920241"/>
          </a:xfrm>
          <a:prstGeom prst="rect">
            <a:avLst/>
          </a:prstGeom>
        </p:spPr>
      </p:pic>
      <p:grpSp>
        <p:nvGrpSpPr>
          <p:cNvPr id="8" name="Group 7"/>
          <p:cNvGrpSpPr/>
          <p:nvPr/>
        </p:nvGrpSpPr>
        <p:grpSpPr>
          <a:xfrm>
            <a:off x="8585799" y="2299791"/>
            <a:ext cx="3315916" cy="4256120"/>
            <a:chOff x="6975566" y="697479"/>
            <a:chExt cx="2847629" cy="3790866"/>
          </a:xfrm>
        </p:grpSpPr>
        <p:pic>
          <p:nvPicPr>
            <p:cNvPr id="1030" name="Picture 6" descr="Body Clipart - Male Body Clip Art PNG Image | Transparent PNG Free Download  on SeekPNG"/>
            <p:cNvPicPr>
              <a:picLocks noChangeAspect="1" noChangeArrowheads="1"/>
            </p:cNvPicPr>
            <p:nvPr/>
          </p:nvPicPr>
          <p:blipFill rotWithShape="1">
            <a:blip r:embed="rId5">
              <a:clrChange>
                <a:clrFrom>
                  <a:srgbClr val="F6F6F6"/>
                </a:clrFrom>
                <a:clrTo>
                  <a:srgbClr val="F6F6F6">
                    <a:alpha val="0"/>
                  </a:srgbClr>
                </a:clrTo>
              </a:clrChange>
              <a:biLevel thresh="75000"/>
              <a:extLst>
                <a:ext uri="{28A0092B-C50C-407E-A947-70E740481C1C}">
                  <a14:useLocalDpi xmlns:a14="http://schemas.microsoft.com/office/drawing/2010/main" val="0"/>
                </a:ext>
              </a:extLst>
            </a:blip>
            <a:srcRect l="23107" r="38259"/>
            <a:stretch/>
          </p:blipFill>
          <p:spPr bwMode="auto">
            <a:xfrm>
              <a:off x="6975566" y="697479"/>
              <a:ext cx="1776548" cy="37908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t Clip Art - Cat Silhouette Side View, HD Png Download - kindpng"/>
            <p:cNvPicPr>
              <a:picLocks noChangeAspect="1" noChangeArrowheads="1"/>
            </p:cNvPicPr>
            <p:nvPr/>
          </p:nvPicPr>
          <p:blipFill>
            <a:blip r:embed="rId6"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6975566" y="3148472"/>
              <a:ext cx="929709" cy="11751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at Png - Transparent Background Bat Clip Art, Png Download - kindpng"/>
            <p:cNvPicPr>
              <a:picLocks noChangeAspect="1" noChangeArrowheads="1"/>
            </p:cNvPicPr>
            <p:nvPr/>
          </p:nvPicPr>
          <p:blipFill>
            <a:blip r:embed="rId7"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rot="2231446">
              <a:off x="8228957" y="1092979"/>
              <a:ext cx="1594238" cy="8490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02659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endParaRPr lang="en-IE"/>
          </a:p>
        </p:txBody>
      </p:sp>
      <p:sp>
        <p:nvSpPr>
          <p:cNvPr id="5" name="Title 4"/>
          <p:cNvSpPr>
            <a:spLocks noGrp="1"/>
          </p:cNvSpPr>
          <p:nvPr>
            <p:ph type="ctrTitle"/>
          </p:nvPr>
        </p:nvSpPr>
        <p:spPr/>
        <p:txBody>
          <a:bodyPr/>
          <a:lstStyle/>
          <a:p>
            <a:endParaRPr lang="en-IE"/>
          </a:p>
        </p:txBody>
      </p:sp>
      <p:pic>
        <p:nvPicPr>
          <p:cNvPr id="6" name="Picture 2" descr="Eric Topol on Twitter: &quot;Nice review on the biology of aging and chronic  disease http://t.co/ZBr6VPFzrK @CellCellPress http://t.co/7nmmKAjaZf&quot; /  Twitter"/>
          <p:cNvPicPr>
            <a:picLocks noChangeAspect="1" noChangeArrowheads="1"/>
          </p:cNvPicPr>
          <p:nvPr/>
        </p:nvPicPr>
        <p:blipFill rotWithShape="1">
          <a:blip r:embed="rId3">
            <a:extLst>
              <a:ext uri="{28A0092B-C50C-407E-A947-70E740481C1C}">
                <a14:useLocalDpi xmlns:a14="http://schemas.microsoft.com/office/drawing/2010/main" val="0"/>
              </a:ext>
            </a:extLst>
          </a:blip>
          <a:srcRect b="11997"/>
          <a:stretch/>
        </p:blipFill>
        <p:spPr bwMode="auto">
          <a:xfrm>
            <a:off x="224384" y="51460"/>
            <a:ext cx="11261035" cy="6806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770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30FB-6A84-7A40-A262-26C4832FD198}"/>
              </a:ext>
            </a:extLst>
          </p:cNvPr>
          <p:cNvSpPr>
            <a:spLocks noGrp="1"/>
          </p:cNvSpPr>
          <p:nvPr>
            <p:ph type="ctrTitle"/>
          </p:nvPr>
        </p:nvSpPr>
        <p:spPr/>
        <p:txBody>
          <a:bodyPr/>
          <a:lstStyle/>
          <a:p>
            <a:r>
              <a:rPr lang="en-US" dirty="0" smtClean="0"/>
              <a:t>Sarcopenia</a:t>
            </a:r>
            <a:endParaRPr lang="en-US" dirty="0"/>
          </a:p>
        </p:txBody>
      </p:sp>
    </p:spTree>
    <p:extLst>
      <p:ext uri="{BB962C8B-B14F-4D97-AF65-F5344CB8AC3E}">
        <p14:creationId xmlns:p14="http://schemas.microsoft.com/office/powerpoint/2010/main" val="18637727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endParaRPr lang="en-IE"/>
          </a:p>
        </p:txBody>
      </p:sp>
      <p:sp>
        <p:nvSpPr>
          <p:cNvPr id="5" name="Title 4"/>
          <p:cNvSpPr>
            <a:spLocks noGrp="1"/>
          </p:cNvSpPr>
          <p:nvPr>
            <p:ph type="ctrTitle"/>
          </p:nvPr>
        </p:nvSpPr>
        <p:spPr/>
        <p:txBody>
          <a:bodyPr/>
          <a:lstStyle/>
          <a:p>
            <a:endParaRPr lang="en-IE"/>
          </a:p>
        </p:txBody>
      </p:sp>
      <p:pic>
        <p:nvPicPr>
          <p:cNvPr id="7" name="Picture 2" descr="https://static.wixstatic.com/media/6b5298_fcaea1a49201458aa80ed0145357354b~mv2.png/v1/fill/w_1000,h_449,al_c,usm_0.66_1.00_0.01/6b5298_fcaea1a49201458aa80ed0145357354b~mv2.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885" t="3165" r="3298" b="3273"/>
          <a:stretch/>
        </p:blipFill>
        <p:spPr bwMode="auto">
          <a:xfrm>
            <a:off x="429489" y="1570383"/>
            <a:ext cx="10612583" cy="47521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599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F502-C570-F640-8541-33CCD2A33AD7}"/>
              </a:ext>
            </a:extLst>
          </p:cNvPr>
          <p:cNvSpPr>
            <a:spLocks noGrp="1"/>
          </p:cNvSpPr>
          <p:nvPr>
            <p:ph type="ctrTitle"/>
          </p:nvPr>
        </p:nvSpPr>
        <p:spPr/>
        <p:txBody>
          <a:bodyPr/>
          <a:lstStyle/>
          <a:p>
            <a:r>
              <a:rPr lang="en-US" dirty="0" smtClean="0"/>
              <a:t>After 30 years old</a:t>
            </a:r>
            <a:endParaRPr lang="en-US" dirty="0"/>
          </a:p>
        </p:txBody>
      </p:sp>
      <p:sp>
        <p:nvSpPr>
          <p:cNvPr id="3" name="Subtitle 2">
            <a:extLst>
              <a:ext uri="{FF2B5EF4-FFF2-40B4-BE49-F238E27FC236}">
                <a16:creationId xmlns:a16="http://schemas.microsoft.com/office/drawing/2014/main" id="{3E65F9B0-4EF5-D94F-9B70-2360FEF14790}"/>
              </a:ext>
            </a:extLst>
          </p:cNvPr>
          <p:cNvSpPr>
            <a:spLocks noGrp="1"/>
          </p:cNvSpPr>
          <p:nvPr>
            <p:ph type="subTitle" idx="1"/>
          </p:nvPr>
        </p:nvSpPr>
        <p:spPr/>
        <p:txBody>
          <a:bodyPr/>
          <a:lstStyle/>
          <a:p>
            <a:endParaRPr lang="en-US" dirty="0"/>
          </a:p>
        </p:txBody>
      </p:sp>
      <p:sp>
        <p:nvSpPr>
          <p:cNvPr id="4" name="TextBox 3"/>
          <p:cNvSpPr txBox="1"/>
          <p:nvPr/>
        </p:nvSpPr>
        <p:spPr>
          <a:xfrm>
            <a:off x="626166" y="3085410"/>
            <a:ext cx="4319907" cy="2123658"/>
          </a:xfrm>
          <a:prstGeom prst="rect">
            <a:avLst/>
          </a:prstGeom>
          <a:noFill/>
        </p:spPr>
        <p:txBody>
          <a:bodyPr wrap="square" rtlCol="0">
            <a:spAutoFit/>
          </a:bodyPr>
          <a:lstStyle/>
          <a:p>
            <a:r>
              <a:rPr lang="en-US" sz="6000" b="1" dirty="0" smtClean="0">
                <a:solidFill>
                  <a:srgbClr val="102A73"/>
                </a:solidFill>
                <a:latin typeface="Bernard MT Condensed" panose="02050806060905020404" pitchFamily="18" charset="0"/>
              </a:rPr>
              <a:t> ~3 </a:t>
            </a:r>
            <a:r>
              <a:rPr lang="en-US" sz="6000" b="1" spc="-150" dirty="0" smtClean="0">
                <a:solidFill>
                  <a:srgbClr val="102A73"/>
                </a:solidFill>
                <a:latin typeface="Bernard MT Condensed" panose="02050806060905020404" pitchFamily="18" charset="0"/>
              </a:rPr>
              <a:t>–</a:t>
            </a:r>
            <a:r>
              <a:rPr lang="en-US" sz="6000" b="1" dirty="0" smtClean="0">
                <a:solidFill>
                  <a:srgbClr val="102A73"/>
                </a:solidFill>
                <a:latin typeface="Bernard MT Condensed" panose="02050806060905020404" pitchFamily="18" charset="0"/>
              </a:rPr>
              <a:t> 8 %</a:t>
            </a:r>
          </a:p>
          <a:p>
            <a:pPr algn="ctr"/>
            <a:r>
              <a:rPr lang="en-US" sz="3600" dirty="0" smtClean="0">
                <a:solidFill>
                  <a:schemeClr val="tx2">
                    <a:lumMod val="75000"/>
                  </a:schemeClr>
                </a:solidFill>
                <a:latin typeface="Bernard MT Condensed" panose="02050806060905020404" pitchFamily="18" charset="0"/>
              </a:rPr>
              <a:t>Loss of muscle mass per decade  </a:t>
            </a:r>
            <a:endParaRPr lang="en-IE" sz="3600" dirty="0">
              <a:solidFill>
                <a:schemeClr val="tx2">
                  <a:lumMod val="75000"/>
                </a:schemeClr>
              </a:solidFill>
              <a:latin typeface="Bernard MT Condensed" panose="02050806060905020404" pitchFamily="18" charset="0"/>
            </a:endParaRPr>
          </a:p>
        </p:txBody>
      </p:sp>
      <p:sp>
        <p:nvSpPr>
          <p:cNvPr id="5" name="TextBox 4"/>
          <p:cNvSpPr txBox="1"/>
          <p:nvPr/>
        </p:nvSpPr>
        <p:spPr>
          <a:xfrm>
            <a:off x="7546355" y="4858257"/>
            <a:ext cx="4190571" cy="646331"/>
          </a:xfrm>
          <a:prstGeom prst="rect">
            <a:avLst/>
          </a:prstGeom>
          <a:noFill/>
        </p:spPr>
        <p:txBody>
          <a:bodyPr wrap="none" rtlCol="0">
            <a:spAutoFit/>
          </a:bodyPr>
          <a:lstStyle/>
          <a:p>
            <a:r>
              <a:rPr lang="en-IE" sz="3600" dirty="0" smtClean="0">
                <a:solidFill>
                  <a:schemeClr val="tx2">
                    <a:lumMod val="75000"/>
                  </a:schemeClr>
                </a:solidFill>
                <a:latin typeface="Bernard MT Condensed" panose="02050806060905020404" pitchFamily="18" charset="0"/>
              </a:rPr>
              <a:t>Reduced </a:t>
            </a:r>
            <a:r>
              <a:rPr lang="en-IE" sz="3600" dirty="0">
                <a:solidFill>
                  <a:schemeClr val="tx2">
                    <a:lumMod val="75000"/>
                  </a:schemeClr>
                </a:solidFill>
                <a:latin typeface="Bernard MT Condensed" panose="02050806060905020404" pitchFamily="18" charset="0"/>
              </a:rPr>
              <a:t>quality of life</a:t>
            </a:r>
          </a:p>
        </p:txBody>
      </p:sp>
      <p:sp>
        <p:nvSpPr>
          <p:cNvPr id="11" name="TextBox 10"/>
          <p:cNvSpPr txBox="1"/>
          <p:nvPr/>
        </p:nvSpPr>
        <p:spPr>
          <a:xfrm>
            <a:off x="7546355" y="2762244"/>
            <a:ext cx="1314784" cy="646331"/>
          </a:xfrm>
          <a:prstGeom prst="rect">
            <a:avLst/>
          </a:prstGeom>
          <a:noFill/>
        </p:spPr>
        <p:txBody>
          <a:bodyPr wrap="none" rtlCol="0">
            <a:spAutoFit/>
          </a:bodyPr>
          <a:lstStyle/>
          <a:p>
            <a:r>
              <a:rPr lang="en-IE" sz="3600" dirty="0">
                <a:solidFill>
                  <a:schemeClr val="tx2">
                    <a:lumMod val="75000"/>
                  </a:schemeClr>
                </a:solidFill>
                <a:latin typeface="Bernard MT Condensed" panose="02050806060905020404" pitchFamily="18" charset="0"/>
              </a:rPr>
              <a:t>F</a:t>
            </a:r>
            <a:r>
              <a:rPr lang="en-IE" sz="3600" dirty="0" smtClean="0">
                <a:solidFill>
                  <a:schemeClr val="tx2">
                    <a:lumMod val="75000"/>
                  </a:schemeClr>
                </a:solidFill>
                <a:latin typeface="Bernard MT Condensed" panose="02050806060905020404" pitchFamily="18" charset="0"/>
              </a:rPr>
              <a:t>railty</a:t>
            </a:r>
            <a:endParaRPr lang="en-IE" sz="3600" dirty="0">
              <a:solidFill>
                <a:schemeClr val="tx2">
                  <a:lumMod val="75000"/>
                </a:schemeClr>
              </a:solidFill>
              <a:latin typeface="Bernard MT Condensed" panose="02050806060905020404" pitchFamily="18" charset="0"/>
            </a:endParaRPr>
          </a:p>
        </p:txBody>
      </p:sp>
      <p:sp>
        <p:nvSpPr>
          <p:cNvPr id="13" name="TextBox 12"/>
          <p:cNvSpPr txBox="1"/>
          <p:nvPr/>
        </p:nvSpPr>
        <p:spPr>
          <a:xfrm>
            <a:off x="7546355" y="3880486"/>
            <a:ext cx="1800878" cy="646331"/>
          </a:xfrm>
          <a:prstGeom prst="rect">
            <a:avLst/>
          </a:prstGeom>
          <a:noFill/>
        </p:spPr>
        <p:txBody>
          <a:bodyPr wrap="none" rtlCol="0">
            <a:spAutoFit/>
          </a:bodyPr>
          <a:lstStyle/>
          <a:p>
            <a:r>
              <a:rPr lang="en-IE" sz="3600" dirty="0">
                <a:solidFill>
                  <a:schemeClr val="tx2">
                    <a:lumMod val="75000"/>
                  </a:schemeClr>
                </a:solidFill>
                <a:latin typeface="Bernard MT Condensed" panose="02050806060905020404" pitchFamily="18" charset="0"/>
              </a:rPr>
              <a:t>F</a:t>
            </a:r>
            <a:r>
              <a:rPr lang="en-IE" sz="3600" dirty="0" smtClean="0">
                <a:solidFill>
                  <a:schemeClr val="tx2">
                    <a:lumMod val="75000"/>
                  </a:schemeClr>
                </a:solidFill>
                <a:latin typeface="Bernard MT Condensed" panose="02050806060905020404" pitchFamily="18" charset="0"/>
              </a:rPr>
              <a:t>ractures</a:t>
            </a:r>
            <a:endParaRPr lang="en-IE" sz="3600" dirty="0">
              <a:solidFill>
                <a:schemeClr val="tx2">
                  <a:lumMod val="75000"/>
                </a:schemeClr>
              </a:solidFill>
              <a:latin typeface="Bernard MT Condensed" panose="02050806060905020404" pitchFamily="18" charset="0"/>
            </a:endParaRPr>
          </a:p>
        </p:txBody>
      </p:sp>
    </p:spTree>
    <p:extLst>
      <p:ext uri="{BB962C8B-B14F-4D97-AF65-F5344CB8AC3E}">
        <p14:creationId xmlns:p14="http://schemas.microsoft.com/office/powerpoint/2010/main" val="3304112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6543-5EC1-344F-8D0D-036E1EEBCD3B}"/>
              </a:ext>
            </a:extLst>
          </p:cNvPr>
          <p:cNvSpPr>
            <a:spLocks noGrp="1"/>
          </p:cNvSpPr>
          <p:nvPr>
            <p:ph type="ctrTitle"/>
          </p:nvPr>
        </p:nvSpPr>
        <p:spPr/>
        <p:txBody>
          <a:bodyPr/>
          <a:lstStyle/>
          <a:p>
            <a:r>
              <a:rPr lang="en-IE" dirty="0" smtClean="0"/>
              <a:t>Causes of Sarcopenia</a:t>
            </a:r>
            <a:endParaRPr lang="en-US" dirty="0"/>
          </a:p>
        </p:txBody>
      </p:sp>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p:txBody>
          <a:bodyPr>
            <a:normAutofit lnSpcReduction="10000"/>
          </a:bodyPr>
          <a:lstStyle/>
          <a:p>
            <a:pPr marL="571500" indent="-571500">
              <a:lnSpc>
                <a:spcPct val="200000"/>
              </a:lnSpc>
              <a:buFont typeface="Arial" panose="020B0604020202020204" pitchFamily="34" charset="0"/>
              <a:buChar char="•"/>
            </a:pPr>
            <a:r>
              <a:rPr lang="en-US" sz="3600" b="1" dirty="0">
                <a:solidFill>
                  <a:schemeClr val="tx2">
                    <a:lumMod val="75000"/>
                  </a:schemeClr>
                </a:solidFill>
                <a:latin typeface="+mn-lt"/>
              </a:rPr>
              <a:t>C</a:t>
            </a:r>
            <a:r>
              <a:rPr lang="en-US" sz="3600" b="1" dirty="0" smtClean="0">
                <a:solidFill>
                  <a:schemeClr val="tx2">
                    <a:lumMod val="75000"/>
                  </a:schemeClr>
                </a:solidFill>
                <a:latin typeface="+mn-lt"/>
              </a:rPr>
              <a:t>hronic </a:t>
            </a:r>
            <a:r>
              <a:rPr lang="en-US" sz="3600" b="1" dirty="0">
                <a:solidFill>
                  <a:schemeClr val="tx2">
                    <a:lumMod val="75000"/>
                  </a:schemeClr>
                </a:solidFill>
                <a:latin typeface="+mn-lt"/>
              </a:rPr>
              <a:t>inflammation</a:t>
            </a:r>
          </a:p>
          <a:p>
            <a:pPr marL="571500" indent="-571500">
              <a:lnSpc>
                <a:spcPct val="200000"/>
              </a:lnSpc>
              <a:buFont typeface="Arial" panose="020B0604020202020204" pitchFamily="34" charset="0"/>
              <a:buChar char="•"/>
            </a:pPr>
            <a:r>
              <a:rPr lang="en-US" sz="3600" b="1" dirty="0">
                <a:solidFill>
                  <a:schemeClr val="tx2">
                    <a:lumMod val="75000"/>
                  </a:schemeClr>
                </a:solidFill>
                <a:latin typeface="+mn-lt"/>
              </a:rPr>
              <a:t>I</a:t>
            </a:r>
            <a:r>
              <a:rPr lang="en-US" sz="3600" b="1" dirty="0" smtClean="0">
                <a:solidFill>
                  <a:schemeClr val="tx2">
                    <a:lumMod val="75000"/>
                  </a:schemeClr>
                </a:solidFill>
                <a:latin typeface="+mn-lt"/>
              </a:rPr>
              <a:t>ncreased </a:t>
            </a:r>
            <a:r>
              <a:rPr lang="en-US" sz="3600" b="1" dirty="0">
                <a:solidFill>
                  <a:schemeClr val="tx2">
                    <a:lumMod val="75000"/>
                  </a:schemeClr>
                </a:solidFill>
                <a:latin typeface="+mn-lt"/>
              </a:rPr>
              <a:t>reactive oxidative </a:t>
            </a:r>
            <a:r>
              <a:rPr lang="en-US" sz="3600" b="1" dirty="0" smtClean="0">
                <a:solidFill>
                  <a:schemeClr val="tx2">
                    <a:lumMod val="75000"/>
                  </a:schemeClr>
                </a:solidFill>
                <a:latin typeface="+mn-lt"/>
              </a:rPr>
              <a:t>species</a:t>
            </a:r>
          </a:p>
          <a:p>
            <a:pPr marL="571500" indent="-571500">
              <a:lnSpc>
                <a:spcPct val="200000"/>
              </a:lnSpc>
              <a:buFont typeface="Arial" panose="020B0604020202020204" pitchFamily="34" charset="0"/>
              <a:buChar char="•"/>
            </a:pPr>
            <a:r>
              <a:rPr lang="en-US" sz="3600" b="1" dirty="0">
                <a:solidFill>
                  <a:schemeClr val="tx2">
                    <a:lumMod val="75000"/>
                  </a:schemeClr>
                </a:solidFill>
                <a:latin typeface="+mn-lt"/>
              </a:rPr>
              <a:t>I</a:t>
            </a:r>
            <a:r>
              <a:rPr lang="en-US" sz="3600" b="1" dirty="0" smtClean="0">
                <a:solidFill>
                  <a:schemeClr val="tx2">
                    <a:lumMod val="75000"/>
                  </a:schemeClr>
                </a:solidFill>
                <a:latin typeface="+mn-lt"/>
              </a:rPr>
              <a:t>ncreased </a:t>
            </a:r>
            <a:r>
              <a:rPr lang="en-US" sz="3600" b="1" dirty="0">
                <a:solidFill>
                  <a:schemeClr val="tx2">
                    <a:lumMod val="75000"/>
                  </a:schemeClr>
                </a:solidFill>
                <a:latin typeface="+mn-lt"/>
              </a:rPr>
              <a:t>fibrosis of muscle</a:t>
            </a:r>
            <a:endParaRPr lang="en-US" sz="3600" b="1" dirty="0">
              <a:solidFill>
                <a:schemeClr val="tx2">
                  <a:lumMod val="75000"/>
                </a:schemeClr>
              </a:solidFill>
              <a:latin typeface="+mn-lt"/>
            </a:endParaRPr>
          </a:p>
        </p:txBody>
      </p:sp>
    </p:spTree>
    <p:extLst>
      <p:ext uri="{BB962C8B-B14F-4D97-AF65-F5344CB8AC3E}">
        <p14:creationId xmlns:p14="http://schemas.microsoft.com/office/powerpoint/2010/main" val="18099239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1374</Words>
  <Application>Microsoft Office PowerPoint</Application>
  <PresentationFormat>Widescreen</PresentationFormat>
  <Paragraphs>214</Paragraphs>
  <Slides>35</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Bernard MT Condensed</vt:lpstr>
      <vt:lpstr>Calibri</vt:lpstr>
      <vt:lpstr>Calibri Light</vt:lpstr>
      <vt:lpstr>Office Theme</vt:lpstr>
      <vt:lpstr>PowerPoint Presentation</vt:lpstr>
      <vt:lpstr>Computational approaches for the therapeutic target discovery to ame-liorate muscle wasting during aging and disease </vt:lpstr>
      <vt:lpstr>Aging</vt:lpstr>
      <vt:lpstr>PowerPoint Presentation</vt:lpstr>
      <vt:lpstr>PowerPoint Presentation</vt:lpstr>
      <vt:lpstr>Sarcopenia</vt:lpstr>
      <vt:lpstr>PowerPoint Presentation</vt:lpstr>
      <vt:lpstr>After 30 years old</vt:lpstr>
      <vt:lpstr>Causes of Sarcopenia</vt:lpstr>
      <vt:lpstr>Causes of Sarcopenia</vt:lpstr>
      <vt:lpstr>Myogenesis</vt:lpstr>
      <vt:lpstr>Myogenesis</vt:lpstr>
      <vt:lpstr>myomirs</vt:lpstr>
      <vt:lpstr>Why miRNAS</vt:lpstr>
      <vt:lpstr>What is a miRNA</vt:lpstr>
      <vt:lpstr>Evolution of miRNA study</vt:lpstr>
      <vt:lpstr>Number of miRNA in some DB</vt:lpstr>
      <vt:lpstr> Garbage in, garbage out (GIGO) </vt:lpstr>
      <vt:lpstr>PowerPoint Presentation</vt:lpstr>
      <vt:lpstr>How to select the data?</vt:lpstr>
      <vt:lpstr>How to select the data?</vt:lpstr>
      <vt:lpstr>How to select the data?</vt:lpstr>
      <vt:lpstr>How to select the data?</vt:lpstr>
      <vt:lpstr>PowerPoint Presentation</vt:lpstr>
      <vt:lpstr>Characterization</vt:lpstr>
      <vt:lpstr>miRBase local database in mySQL</vt:lpstr>
      <vt:lpstr>Process for python processing  of data</vt:lpstr>
      <vt:lpstr>Gene names</vt:lpstr>
      <vt:lpstr>miRNA : Gene binding</vt:lpstr>
      <vt:lpstr>Number of target from a single miRNA</vt:lpstr>
      <vt:lpstr>PowerPoint Presentation</vt:lpstr>
      <vt:lpstr>Acknowledgements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13</cp:revision>
  <dcterms:created xsi:type="dcterms:W3CDTF">2022-03-25T15:01:36Z</dcterms:created>
  <dcterms:modified xsi:type="dcterms:W3CDTF">2022-03-25T17:53:05Z</dcterms:modified>
</cp:coreProperties>
</file>